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x="24384000" cy="13716000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2" d="100"/>
          <a:sy n="32" d="100"/>
        </p:scale>
        <p:origin x="7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fr-FR"/>
  <c:roundedCorners val="0"/>
  <c:style val="2"/>
  <c:chart>
    <c:autoTitleDeleted val="1"/>
    <c:view3D>
      <c:rotX val="78"/>
      <c:rotY val="294"/>
      <c:rAngAx val="0"/>
    </c:view3D>
    <c:floor>
      <c:thickness val="0"/>
      <c:spPr>
        <a:solidFill>
          <a:srgbClr val="D9D9D9"/>
        </a:solidFill>
        <a:ln w="0">
          <a:noFill/>
        </a:ln>
      </c:spPr>
    </c:floor>
    <c:sideWall>
      <c:thickness val="0"/>
      <c:spPr>
        <a:solidFill>
          <a:srgbClr val="D9D9D9"/>
        </a:solidFill>
        <a:ln w="0">
          <a:noFill/>
        </a:ln>
      </c:spPr>
    </c:sideWall>
    <c:backWall>
      <c:thickness val="0"/>
      <c:spPr>
        <a:solidFill>
          <a:srgbClr val="D9D9D9"/>
        </a:solidFill>
        <a:ln w="0">
          <a:noFill/>
        </a:ln>
      </c:spPr>
    </c:backWall>
    <c:plotArea>
      <c:layout>
        <c:manualLayout>
          <c:layoutTarget val="inner"/>
          <c:xMode val="edge"/>
          <c:yMode val="edge"/>
          <c:x val="5.0118788036580203E-3"/>
          <c:y val="4.9957583184089003E-3"/>
          <c:w val="0.98906499170110995"/>
          <c:h val="0.98661513809030099"/>
        </c:manualLayout>
      </c:layout>
      <c:pie3DChart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Région 1</c:v>
                </c:pt>
              </c:strCache>
            </c:strRef>
          </c:tx>
          <c:spPr>
            <a:solidFill>
              <a:srgbClr val="5E86B8"/>
            </a:solidFill>
            <a:ln w="12600">
              <a:noFill/>
            </a:ln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52B8-48F2-A38D-4A6A6181714C}"/>
              </c:ext>
            </c:extLst>
          </c:dPt>
          <c:dPt>
            <c:idx val="1"/>
            <c:bubble3D val="0"/>
            <c:spPr>
              <a:solidFill>
                <a:srgbClr val="94B9DA"/>
              </a:solidFill>
              <a:ln w="12600">
                <a:noFill/>
              </a:ln>
            </c:spPr>
            <c:extLst>
              <c:ext xmlns:c16="http://schemas.microsoft.com/office/drawing/2014/chart" uri="{C3380CC4-5D6E-409C-BE32-E72D297353CC}">
                <c16:uniqueId val="{00000003-52B8-48F2-A38D-4A6A6181714C}"/>
              </c:ext>
            </c:extLst>
          </c:dPt>
          <c:dPt>
            <c:idx val="2"/>
            <c:bubble3D val="0"/>
            <c:spPr>
              <a:solidFill>
                <a:srgbClr val="002C64"/>
              </a:solidFill>
              <a:ln w="12600">
                <a:noFill/>
              </a:ln>
            </c:spPr>
            <c:extLst>
              <c:ext xmlns:c16="http://schemas.microsoft.com/office/drawing/2014/chart" uri="{C3380CC4-5D6E-409C-BE32-E72D297353CC}">
                <c16:uniqueId val="{00000005-52B8-48F2-A38D-4A6A6181714C}"/>
              </c:ext>
            </c:extLst>
          </c:dPt>
          <c:dPt>
            <c:idx val="3"/>
            <c:bubble3D val="0"/>
            <c:spPr>
              <a:solidFill>
                <a:srgbClr val="5B9AD1"/>
              </a:solidFill>
              <a:ln w="12600">
                <a:noFill/>
              </a:ln>
            </c:spPr>
            <c:extLst>
              <c:ext xmlns:c16="http://schemas.microsoft.com/office/drawing/2014/chart" uri="{C3380CC4-5D6E-409C-BE32-E72D297353CC}">
                <c16:uniqueId val="{00000007-52B8-48F2-A38D-4A6A6181714C}"/>
              </c:ext>
            </c:extLst>
          </c:dPt>
          <c:dPt>
            <c:idx val="4"/>
            <c:bubble3D val="0"/>
            <c:spPr>
              <a:solidFill>
                <a:srgbClr val="007ABF"/>
              </a:solidFill>
              <a:ln w="12600">
                <a:noFill/>
              </a:ln>
            </c:spPr>
            <c:extLst>
              <c:ext xmlns:c16="http://schemas.microsoft.com/office/drawing/2014/chart" uri="{C3380CC4-5D6E-409C-BE32-E72D297353CC}">
                <c16:uniqueId val="{00000009-52B8-48F2-A38D-4A6A6181714C}"/>
              </c:ext>
            </c:extLst>
          </c:dPt>
          <c:dLbls>
            <c:dLbl>
              <c:idx val="0"/>
              <c:spPr/>
              <c:txPr>
                <a:bodyPr wrap="square"/>
                <a:lstStyle/>
                <a:p>
                  <a:pPr>
                    <a:defRPr sz="1000" b="0" strike="noStrike" spc="-1">
                      <a:solidFill>
                        <a:srgbClr val="000000"/>
                      </a:solidFill>
                      <a:latin typeface="Helvetica Neue Medium"/>
                      <a:ea typeface="DejaVu San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B8-48F2-A38D-4A6A6181714C}"/>
                </c:ext>
              </c:extLst>
            </c:dLbl>
            <c:dLbl>
              <c:idx val="1"/>
              <c:spPr/>
              <c:txPr>
                <a:bodyPr wrap="square"/>
                <a:lstStyle/>
                <a:p>
                  <a:pPr>
                    <a:defRPr sz="1000" b="0" strike="noStrike" spc="-1">
                      <a:solidFill>
                        <a:srgbClr val="000000"/>
                      </a:solidFill>
                      <a:latin typeface="Helvetica Neue Medium"/>
                      <a:ea typeface="DejaVu San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B8-48F2-A38D-4A6A6181714C}"/>
                </c:ext>
              </c:extLst>
            </c:dLbl>
            <c:dLbl>
              <c:idx val="2"/>
              <c:spPr/>
              <c:txPr>
                <a:bodyPr wrap="square"/>
                <a:lstStyle/>
                <a:p>
                  <a:pPr>
                    <a:defRPr sz="1000" b="0" strike="noStrike" spc="-1">
                      <a:solidFill>
                        <a:srgbClr val="000000"/>
                      </a:solidFill>
                      <a:latin typeface="Helvetica Neue Medium"/>
                      <a:ea typeface="DejaVu San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B8-48F2-A38D-4A6A6181714C}"/>
                </c:ext>
              </c:extLst>
            </c:dLbl>
            <c:dLbl>
              <c:idx val="3"/>
              <c:spPr/>
              <c:txPr>
                <a:bodyPr wrap="square"/>
                <a:lstStyle/>
                <a:p>
                  <a:pPr>
                    <a:defRPr sz="1000" b="0" strike="noStrike" spc="-1">
                      <a:solidFill>
                        <a:srgbClr val="000000"/>
                      </a:solidFill>
                      <a:latin typeface="Helvetica Neue Medium"/>
                      <a:ea typeface="DejaVu San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2B8-48F2-A38D-4A6A6181714C}"/>
                </c:ext>
              </c:extLst>
            </c:dLbl>
            <c:dLbl>
              <c:idx val="4"/>
              <c:spPr/>
              <c:txPr>
                <a:bodyPr wrap="square"/>
                <a:lstStyle/>
                <a:p>
                  <a:pPr>
                    <a:defRPr sz="1000" b="0" strike="noStrike" spc="-1">
                      <a:solidFill>
                        <a:srgbClr val="000000"/>
                      </a:solidFill>
                      <a:latin typeface="Helvetica Neue Medium"/>
                      <a:ea typeface="DejaVu San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2B8-48F2-A38D-4A6A618171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Helvetica Neue Medium"/>
                    <a:ea typeface="Helvetica Neue Medium"/>
                  </a:defRPr>
                </a:pPr>
                <a:endParaRPr lang="fr-FR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5"/>
                <c:pt idx="0">
                  <c:v>SIA</c:v>
                </c:pt>
                <c:pt idx="1">
                  <c:v>BASEGUN</c:v>
                </c:pt>
                <c:pt idx="2">
                  <c:v>SILEX</c:v>
                </c:pt>
                <c:pt idx="3">
                  <c:v>RGA</c:v>
                </c:pt>
                <c:pt idx="4">
                  <c:v>FINIADA 2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30</c:v>
                </c:pt>
                <c:pt idx="1">
                  <c:v>20</c:v>
                </c:pt>
                <c:pt idx="2">
                  <c:v>20</c:v>
                </c:pt>
                <c:pt idx="3">
                  <c:v>15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2B8-48F2-A38D-4A6A618171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1"/>
  </c:chart>
  <c:spPr>
    <a:noFill/>
    <a:ln w="9360">
      <a:noFill/>
    </a:ln>
  </c:spPr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749D151A-8376-4987-B908-609C3E9FB70A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FAE2C24C-4FDD-47CA-AA86-D166674DC33E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5B845149-6FA2-4E40-836A-6FE028CCBBE4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036F3A18-6F38-450F-B674-24884A02B6D8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2C832EA-C929-498C-B6C0-3FAB20A78132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ECAEBD9-E398-47A5-8DE1-D3290128DA0D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62F02BA-10FA-4141-9802-F266751D149E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7599188-3E34-4755-B3D2-672A6EF4F38A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11C1BF6-9C5C-421B-87CC-AE216F64037A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770FAA7-D254-4666-BAD4-8E713770748C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B8882BE-6EDA-40BF-8323-FB5C9F985A10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2D16A311-FB97-4009-A364-DA8CB8675882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8A76FC2-4F9C-453C-94EC-245B9B4EC1AA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1201DFF-8B17-45DB-88BF-91681288AC9F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7A68CA2-6A75-458D-B76F-CEC33AD9563D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C7F5F15-05B8-4E3F-A6E3-71AE6EFF3DE8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6183601-2AD8-4634-BC58-A77F73405234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F91830E-ED93-490C-AFAD-4BBDBF0F2901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4D5D4FC-D6AB-4F19-BDED-CB4A9CAEE1F2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4FA60DD-7C25-46D3-B557-CEA47E9E4D4F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265A992-F094-478D-8C9D-0DE1A6312108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D757D7D-28AA-4D78-BE59-3A6E0E1E0A44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DA7E5816-32F3-4E35-8A14-DBBA283AD7A0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2DAF207-9474-49B9-8703-098048EBBAF0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3646CBF-DEFF-4312-A294-A7E5B5BA5B73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02FCEA0-D372-45CD-BD5D-A227EDA0EED5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BE6F417-731F-4676-85AD-F1168EEA3A58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51386D0-2EDF-4339-B723-6913E4028962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201CD5B-A4EC-4E8E-8DAD-94091C189991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D64D465-48EA-4A5C-8985-7A58511ED536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6D7F7498-70DA-46C4-A209-27DA67977DCA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4A5D6B3C-F9B3-45DD-86F1-BBA82793C000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B72A1CD1-C2CF-4784-B927-F912B03287D6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8F4C4595-8CD5-4C4B-AD40-A2E127A608B9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1BA82B4-F1B7-4220-8FE0-F9636EA5927A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E56DDD73-C06B-4B72-82C8-45243AF90B1C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2592F51-F96C-4AAC-A265-14849D27A0A5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1692618-E4FE-4163-B445-087E68007542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EE61E0C3-7E27-4C27-B8D9-E1486A3AAA5F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29691780-712B-480D-91B0-FD6D4A0811D3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DFDEEFF8-9648-4A24-8FD6-A268F1594DBA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5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427651C1-3FAE-4CDD-94BE-F4895D3415B6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6"/>
          <p:cNvSpPr>
            <a:spLocks noGrp="1"/>
          </p:cNvSpPr>
          <p:nvPr>
            <p:ph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7"/>
          <p:cNvSpPr>
            <a:spLocks noGrp="1"/>
          </p:cNvSpPr>
          <p:nvPr>
            <p:ph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41C5491F-0836-4756-92B8-8F448DE44225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50D0244F-26BE-463D-8304-FD63D67FF9E4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C859DCC-4FCC-421C-AEFD-B4BDBF87B900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A787B2E4-7EC2-47C7-84B1-243355FCF77F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5C4BA395-8072-441E-B536-6CC71602D64C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1D70C3D1-F36B-45F8-91F6-D98F9BC88BF5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sldNum" idx="1"/>
          </p:nvPr>
        </p:nvSpPr>
        <p:spPr>
          <a:xfrm>
            <a:off x="11959200" y="13080960"/>
            <a:ext cx="444240" cy="45216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2400" b="0" strike="noStrike" spc="-1">
                <a:solidFill>
                  <a:srgbClr val="000000"/>
                </a:solidFill>
                <a:latin typeface="Helvetica Neue Light"/>
                <a:ea typeface="Helvetica Neue Light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30E9E221-01CB-4CA8-A4D2-ED6CE80ACB82}" type="slidenum">
              <a:rPr lang="fr-FR" sz="2400" b="0" strike="noStrike" spc="-1">
                <a:solidFill>
                  <a:srgbClr val="000000"/>
                </a:solidFill>
                <a:latin typeface="Helvetica Neue Light"/>
                <a:ea typeface="Helvetica Neue Light"/>
              </a:rPr>
              <a:t>‹N°›</a:t>
            </a:fld>
            <a:endParaRPr lang="fr-FR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sldNum" idx="2"/>
          </p:nvPr>
        </p:nvSpPr>
        <p:spPr>
          <a:xfrm>
            <a:off x="11959200" y="13080960"/>
            <a:ext cx="444240" cy="45216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2400" b="0" strike="noStrike" spc="-1">
                <a:solidFill>
                  <a:srgbClr val="000000"/>
                </a:solidFill>
                <a:latin typeface="Helvetica Neue Light"/>
                <a:ea typeface="Helvetica Neue Light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17D5660E-2805-4E70-A69C-60F0443686A5}" type="slidenum">
              <a:rPr lang="fr-FR" sz="2400" b="0" strike="noStrike" spc="-1">
                <a:solidFill>
                  <a:srgbClr val="000000"/>
                </a:solidFill>
                <a:latin typeface="Helvetica Neue Light"/>
                <a:ea typeface="Helvetica Neue Light"/>
              </a:rPr>
              <a:t>‹N°›</a:t>
            </a:fld>
            <a:endParaRPr lang="fr-FR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sldNum" idx="3"/>
          </p:nvPr>
        </p:nvSpPr>
        <p:spPr>
          <a:xfrm>
            <a:off x="11959200" y="13080960"/>
            <a:ext cx="444240" cy="45216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2400" b="0" strike="noStrike" spc="-1">
                <a:solidFill>
                  <a:srgbClr val="000000"/>
                </a:solidFill>
                <a:latin typeface="Helvetica Neue Light"/>
                <a:ea typeface="Helvetica Neue Light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8ED4B644-0830-4126-B9D3-256A175BC250}" type="slidenum">
              <a:rPr lang="fr-FR" sz="2400" b="0" strike="noStrike" spc="-1">
                <a:solidFill>
                  <a:srgbClr val="000000"/>
                </a:solidFill>
                <a:latin typeface="Helvetica Neue Light"/>
                <a:ea typeface="Helvetica Neue Light"/>
              </a:rPr>
              <a:t>‹N°›</a:t>
            </a:fld>
            <a:endParaRPr lang="fr-FR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sldNum" idx="4"/>
          </p:nvPr>
        </p:nvSpPr>
        <p:spPr>
          <a:xfrm>
            <a:off x="11959200" y="13080960"/>
            <a:ext cx="444240" cy="45216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2400" b="0" strike="noStrike" spc="-1">
                <a:solidFill>
                  <a:srgbClr val="000000"/>
                </a:solidFill>
                <a:latin typeface="Helvetica Neue Light"/>
                <a:ea typeface="Helvetica Neue Light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9334A2C1-636A-4FB7-AC49-5035D829E612}" type="slidenum">
              <a:rPr lang="fr-FR" sz="2400" b="0" strike="noStrike" spc="-1">
                <a:solidFill>
                  <a:srgbClr val="000000"/>
                </a:solidFill>
                <a:latin typeface="Helvetica Neue Light"/>
                <a:ea typeface="Helvetica Neue Light"/>
              </a:rPr>
              <a:t>‹N°›</a:t>
            </a:fld>
            <a:endParaRPr lang="fr-FR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3518280" y="5640480"/>
            <a:ext cx="17782920" cy="402732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b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6300" b="1" strike="noStrike" spc="-1" dirty="0">
                <a:solidFill>
                  <a:srgbClr val="000000"/>
                </a:solidFill>
                <a:latin typeface="Marianne"/>
                <a:ea typeface="Marianne"/>
              </a:rPr>
              <a:t>Système d’information sur les armes</a:t>
            </a:r>
            <a:endParaRPr lang="fr-FR" sz="63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endParaRPr lang="fr-FR" sz="4850" b="0" strike="noStrike" spc="-1" dirty="0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370" b="0" i="1" strike="noStrike" spc="-1" dirty="0">
                <a:solidFill>
                  <a:srgbClr val="000000"/>
                </a:solidFill>
                <a:latin typeface="Marianne"/>
                <a:ea typeface="Marianne"/>
              </a:rPr>
              <a:t>Ouverture aux tireurs sportifs</a:t>
            </a:r>
            <a:r>
              <a:rPr sz="4370" dirty="0"/>
              <a:t/>
            </a:r>
            <a:br>
              <a:rPr sz="4370" dirty="0"/>
            </a:br>
            <a:r>
              <a:rPr sz="4370" dirty="0"/>
              <a:t/>
            </a:r>
            <a:br>
              <a:rPr sz="4370" dirty="0"/>
            </a:br>
            <a:r>
              <a:rPr lang="fr-FR" sz="5300" b="0" i="1" strike="noStrike" spc="-1" dirty="0">
                <a:solidFill>
                  <a:srgbClr val="000000"/>
                </a:solidFill>
                <a:latin typeface="Marianne"/>
                <a:ea typeface="Marianne"/>
              </a:rPr>
              <a:t>PARTIE </a:t>
            </a:r>
            <a:r>
              <a:rPr lang="fr-FR" sz="5300" b="0" i="1" strike="noStrike" spc="-1" dirty="0" smtClean="0">
                <a:solidFill>
                  <a:srgbClr val="000000"/>
                </a:solidFill>
                <a:latin typeface="Marianne"/>
                <a:ea typeface="Marianne"/>
              </a:rPr>
              <a:t>I</a:t>
            </a:r>
            <a:br>
              <a:rPr lang="fr-FR" sz="5300" b="0" i="1" strike="noStrike" spc="-1" dirty="0" smtClean="0">
                <a:solidFill>
                  <a:srgbClr val="000000"/>
                </a:solidFill>
                <a:latin typeface="Marianne"/>
                <a:ea typeface="Marianne"/>
              </a:rPr>
            </a:br>
            <a:r>
              <a:rPr lang="fr-FR" sz="5300" i="1" spc="-1" dirty="0">
                <a:solidFill>
                  <a:srgbClr val="000000"/>
                </a:solidFill>
                <a:latin typeface="Marianne"/>
                <a:ea typeface="Marianne"/>
              </a:rPr>
              <a:t/>
            </a:r>
            <a:br>
              <a:rPr lang="fr-FR" sz="5300" i="1" spc="-1" dirty="0">
                <a:solidFill>
                  <a:srgbClr val="000000"/>
                </a:solidFill>
                <a:latin typeface="Marianne"/>
                <a:ea typeface="Marianne"/>
              </a:rPr>
            </a:br>
            <a:r>
              <a:rPr lang="fr-FR" sz="5300" i="1" spc="-1" dirty="0" smtClean="0">
                <a:solidFill>
                  <a:srgbClr val="000000"/>
                </a:solidFill>
                <a:latin typeface="Marianne"/>
                <a:ea typeface="Marianne"/>
              </a:rPr>
              <a:t>Les évolutions réglementaires</a:t>
            </a:r>
            <a:endParaRPr lang="fr-FR" sz="5300" b="0" strike="noStrike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57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158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159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pic>
        <p:nvPicPr>
          <p:cNvPr id="160" name="Logo SCAE- cmjn.ai" descr="Logo SCAE- cmjn.ai"/>
          <p:cNvPicPr/>
          <p:nvPr/>
        </p:nvPicPr>
        <p:blipFill>
          <a:blip r:embed="rId3"/>
          <a:stretch/>
        </p:blipFill>
        <p:spPr>
          <a:xfrm>
            <a:off x="21075480" y="901800"/>
            <a:ext cx="2550240" cy="2425320"/>
          </a:xfrm>
          <a:prstGeom prst="rect">
            <a:avLst/>
          </a:prstGeom>
          <a:ln w="12700">
            <a:noFill/>
          </a:ln>
        </p:spPr>
      </p:pic>
      <p:sp>
        <p:nvSpPr>
          <p:cNvPr id="161" name="Service Central des Armes et Explosifs"/>
          <p:cNvSpPr/>
          <p:nvPr/>
        </p:nvSpPr>
        <p:spPr>
          <a:xfrm>
            <a:off x="589680" y="12588480"/>
            <a:ext cx="22578840" cy="627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 lnSpcReduction="10000"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357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357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2" name="Image" descr="Image"/>
          <p:cNvPicPr/>
          <p:nvPr/>
        </p:nvPicPr>
        <p:blipFill>
          <a:blip r:embed="rId4"/>
          <a:srcRect l="36406" r="41470" b="7087"/>
          <a:stretch/>
        </p:blipFill>
        <p:spPr>
          <a:xfrm>
            <a:off x="16965720" y="9667800"/>
            <a:ext cx="5380920" cy="323064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218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219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220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ZoneTexte 1"/>
          <p:cNvSpPr/>
          <p:nvPr/>
        </p:nvSpPr>
        <p:spPr>
          <a:xfrm>
            <a:off x="2173680" y="6583680"/>
            <a:ext cx="21017880" cy="338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600" b="1" strike="noStrike" spc="-1">
                <a:solidFill>
                  <a:srgbClr val="C00000"/>
                </a:solidFill>
                <a:latin typeface="Marianne"/>
                <a:ea typeface="DejaVu Sans"/>
              </a:rPr>
              <a:t>3</a:t>
            </a:r>
            <a:endParaRPr lang="fr-FR" sz="9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6000" b="1" strike="noStrike" spc="-1">
                <a:solidFill>
                  <a:srgbClr val="002060"/>
                </a:solidFill>
                <a:latin typeface="Marianne"/>
                <a:ea typeface="DejaVu Sans"/>
              </a:rPr>
              <a:t>Le système d’information sur les armes : </a:t>
            </a:r>
            <a:endParaRPr lang="fr-FR" sz="6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6000" b="1" strike="noStrike" spc="-1">
                <a:solidFill>
                  <a:srgbClr val="002060"/>
                </a:solidFill>
                <a:latin typeface="Marianne"/>
                <a:ea typeface="DejaVu Sans"/>
              </a:rPr>
              <a:t>un nouvel outil numérique au service des usagers</a:t>
            </a:r>
            <a:endParaRPr lang="fr-FR" sz="6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3518280" y="4171680"/>
            <a:ext cx="17782920" cy="114768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b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6300" b="1" strike="noStrike" spc="-1">
                <a:solidFill>
                  <a:srgbClr val="000000"/>
                </a:solidFill>
                <a:latin typeface="Marianne"/>
                <a:ea typeface="DejaVu Sans"/>
              </a:rPr>
              <a:t>SIA : un outil numérique au service des usagers</a:t>
            </a:r>
            <a:endParaRPr lang="fr-FR" sz="63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23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224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225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226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ZoneTexte 1"/>
          <p:cNvSpPr/>
          <p:nvPr/>
        </p:nvSpPr>
        <p:spPr>
          <a:xfrm>
            <a:off x="1620000" y="6056280"/>
            <a:ext cx="20501280" cy="584630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743040" indent="-743040">
              <a:lnSpc>
                <a:spcPct val="100000"/>
              </a:lnSpc>
              <a:spcBef>
                <a:spcPts val="573"/>
              </a:spcBef>
              <a:spcAft>
                <a:spcPts val="573"/>
              </a:spcAft>
              <a:buClr>
                <a:srgbClr val="000000"/>
              </a:buClr>
              <a:buFont typeface="Arial"/>
              <a:buAutoNum type="alphaUcPeriod"/>
            </a:pPr>
            <a:r>
              <a:rPr lang="fr-FR" sz="5400" b="0" strike="noStrike" spc="-1" dirty="0">
                <a:solidFill>
                  <a:srgbClr val="000000"/>
                </a:solidFill>
                <a:latin typeface="Marianne"/>
                <a:ea typeface="DejaVu Sans"/>
              </a:rPr>
              <a:t> Les objectifs du SIA</a:t>
            </a:r>
            <a:endParaRPr lang="fr-FR" sz="5400" b="0" strike="noStrike" spc="-1" dirty="0">
              <a:solidFill>
                <a:srgbClr val="000000"/>
              </a:solidFill>
              <a:latin typeface="Arial"/>
            </a:endParaRPr>
          </a:p>
          <a:p>
            <a:pPr marL="743040" indent="-743040">
              <a:lnSpc>
                <a:spcPct val="100000"/>
              </a:lnSpc>
              <a:spcBef>
                <a:spcPts val="573"/>
              </a:spcBef>
              <a:spcAft>
                <a:spcPts val="573"/>
              </a:spcAft>
              <a:buClr>
                <a:srgbClr val="000000"/>
              </a:buClr>
              <a:buFont typeface="Arial"/>
              <a:buAutoNum type="alphaUcPeriod"/>
            </a:pPr>
            <a:r>
              <a:rPr lang="fr-FR" sz="5400" b="0" strike="noStrike" spc="-1" dirty="0">
                <a:solidFill>
                  <a:srgbClr val="000000"/>
                </a:solidFill>
                <a:latin typeface="Marianne"/>
                <a:ea typeface="DejaVu Sans"/>
              </a:rPr>
              <a:t> Conception de l’outil</a:t>
            </a:r>
            <a:endParaRPr lang="fr-FR" sz="5400" b="0" strike="noStrike" spc="-1" dirty="0">
              <a:solidFill>
                <a:srgbClr val="000000"/>
              </a:solidFill>
              <a:latin typeface="Arial"/>
            </a:endParaRPr>
          </a:p>
          <a:p>
            <a:pPr marL="743040" indent="-743040">
              <a:lnSpc>
                <a:spcPct val="100000"/>
              </a:lnSpc>
              <a:spcBef>
                <a:spcPts val="573"/>
              </a:spcBef>
              <a:spcAft>
                <a:spcPts val="573"/>
              </a:spcAft>
              <a:buClr>
                <a:srgbClr val="000000"/>
              </a:buClr>
              <a:buFont typeface="Arial"/>
              <a:buAutoNum type="alphaUcPeriod"/>
            </a:pPr>
            <a:r>
              <a:rPr lang="fr-FR" sz="5400" b="0" strike="noStrike" spc="-1" dirty="0">
                <a:solidFill>
                  <a:srgbClr val="000000"/>
                </a:solidFill>
                <a:latin typeface="Marianne"/>
                <a:ea typeface="DejaVu Sans"/>
              </a:rPr>
              <a:t> Un dialogue en temps réel entre les acteurs</a:t>
            </a:r>
            <a:endParaRPr lang="fr-FR" sz="5400" b="0" strike="noStrike" spc="-1" dirty="0">
              <a:solidFill>
                <a:srgbClr val="000000"/>
              </a:solidFill>
              <a:latin typeface="Arial"/>
            </a:endParaRPr>
          </a:p>
          <a:p>
            <a:pPr marL="743040" indent="-743040">
              <a:lnSpc>
                <a:spcPct val="100000"/>
              </a:lnSpc>
              <a:spcBef>
                <a:spcPts val="573"/>
              </a:spcBef>
              <a:spcAft>
                <a:spcPts val="573"/>
              </a:spcAft>
              <a:buClr>
                <a:srgbClr val="000000"/>
              </a:buClr>
              <a:buFont typeface="Arial"/>
              <a:buAutoNum type="alphaUcPeriod"/>
            </a:pPr>
            <a:r>
              <a:rPr lang="fr-FR" sz="5400" b="0" strike="noStrike" spc="-1" dirty="0">
                <a:solidFill>
                  <a:srgbClr val="000000"/>
                </a:solidFill>
                <a:latin typeface="Marianne"/>
                <a:ea typeface="DejaVu Sans"/>
              </a:rPr>
              <a:t> Calendrier de déploiement </a:t>
            </a:r>
            <a:endParaRPr lang="fr-FR" sz="5400" b="0" strike="noStrike" spc="-1" dirty="0">
              <a:solidFill>
                <a:srgbClr val="000000"/>
              </a:solidFill>
              <a:latin typeface="Arial"/>
            </a:endParaRPr>
          </a:p>
          <a:p>
            <a:pPr marL="743040" indent="-743040">
              <a:lnSpc>
                <a:spcPct val="100000"/>
              </a:lnSpc>
              <a:spcBef>
                <a:spcPts val="573"/>
              </a:spcBef>
              <a:spcAft>
                <a:spcPts val="573"/>
              </a:spcAft>
              <a:buClr>
                <a:srgbClr val="000000"/>
              </a:buClr>
              <a:buFont typeface="Arial"/>
              <a:buAutoNum type="alphaUcPeriod"/>
            </a:pPr>
            <a:r>
              <a:rPr lang="fr-FR" sz="5400" b="0" strike="noStrike" spc="-1" dirty="0" smtClean="0">
                <a:solidFill>
                  <a:srgbClr val="000000"/>
                </a:solidFill>
                <a:latin typeface="Marianne"/>
                <a:ea typeface="DejaVu Sans"/>
              </a:rPr>
              <a:t>Les </a:t>
            </a:r>
            <a:r>
              <a:rPr lang="fr-FR" sz="5400" b="0" strike="noStrike" spc="-1" dirty="0">
                <a:solidFill>
                  <a:srgbClr val="000000"/>
                </a:solidFill>
                <a:latin typeface="Marianne"/>
                <a:ea typeface="DejaVu Sans"/>
              </a:rPr>
              <a:t>partenariats : armuriers, fédérations </a:t>
            </a:r>
            <a:endParaRPr lang="fr-FR" sz="5400" b="0" strike="noStrike" spc="-1" dirty="0">
              <a:solidFill>
                <a:srgbClr val="000000"/>
              </a:solidFill>
              <a:latin typeface="Arial"/>
            </a:endParaRPr>
          </a:p>
          <a:p>
            <a:pPr marL="743040" indent="-743040">
              <a:lnSpc>
                <a:spcPct val="100000"/>
              </a:lnSpc>
              <a:spcBef>
                <a:spcPts val="573"/>
              </a:spcBef>
              <a:spcAft>
                <a:spcPts val="573"/>
              </a:spcAft>
              <a:buClr>
                <a:srgbClr val="000000"/>
              </a:buClr>
              <a:buFont typeface="Arial"/>
              <a:buAutoNum type="alphaUcPeriod"/>
            </a:pPr>
            <a:r>
              <a:rPr lang="fr-FR" sz="5400" b="0" strike="noStrike" spc="-1" dirty="0">
                <a:solidFill>
                  <a:srgbClr val="000000"/>
                </a:solidFill>
                <a:latin typeface="Marianne"/>
                <a:ea typeface="DejaVu Sans"/>
              </a:rPr>
              <a:t>Les différents comptes dans le SIA </a:t>
            </a:r>
            <a:endParaRPr lang="fr-FR" sz="5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229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230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231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ZoneTexte 1"/>
          <p:cNvSpPr/>
          <p:nvPr/>
        </p:nvSpPr>
        <p:spPr>
          <a:xfrm>
            <a:off x="5810760" y="2590200"/>
            <a:ext cx="12608280" cy="100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743040" indent="-743040">
              <a:lnSpc>
                <a:spcPct val="100000"/>
              </a:lnSpc>
              <a:spcBef>
                <a:spcPts val="573"/>
              </a:spcBef>
              <a:spcAft>
                <a:spcPts val="573"/>
              </a:spcAft>
              <a:buClr>
                <a:srgbClr val="000000"/>
              </a:buClr>
              <a:buFont typeface="Arial"/>
              <a:buAutoNum type="alphaUcPeriod"/>
            </a:pPr>
            <a:r>
              <a:rPr lang="fr-FR" sz="6000" b="1" strike="noStrike" spc="-1">
                <a:solidFill>
                  <a:srgbClr val="000000"/>
                </a:solidFill>
                <a:latin typeface="Marianne"/>
                <a:ea typeface="DejaVu Sans"/>
              </a:rPr>
              <a:t> Les objectifs du SIA</a:t>
            </a:r>
            <a:endParaRPr lang="fr-FR" sz="6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3" name="Image 13"/>
          <p:cNvPicPr/>
          <p:nvPr/>
        </p:nvPicPr>
        <p:blipFill>
          <a:blip r:embed="rId3"/>
          <a:stretch/>
        </p:blipFill>
        <p:spPr>
          <a:xfrm>
            <a:off x="1105920" y="3784680"/>
            <a:ext cx="22129560" cy="9923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235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236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237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ZoneTexte 1"/>
          <p:cNvSpPr/>
          <p:nvPr/>
        </p:nvSpPr>
        <p:spPr>
          <a:xfrm>
            <a:off x="1575360" y="5141880"/>
            <a:ext cx="21871800" cy="100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743040" indent="-743040">
              <a:lnSpc>
                <a:spcPct val="100000"/>
              </a:lnSpc>
              <a:spcBef>
                <a:spcPts val="573"/>
              </a:spcBef>
              <a:spcAft>
                <a:spcPts val="573"/>
              </a:spcAft>
              <a:buClr>
                <a:srgbClr val="000000"/>
              </a:buClr>
              <a:buFont typeface="Arial"/>
              <a:buAutoNum type="alphaUcPeriod" startAt="2"/>
            </a:pPr>
            <a:r>
              <a:rPr lang="fr-FR" sz="6000" b="1" strike="noStrike" spc="-1">
                <a:solidFill>
                  <a:srgbClr val="000000"/>
                </a:solidFill>
                <a:latin typeface="Marianne"/>
                <a:ea typeface="DejaVu Sans"/>
              </a:rPr>
              <a:t> La conception de l’outil</a:t>
            </a:r>
            <a:endParaRPr lang="fr-FR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CustomShape 5"/>
          <p:cNvSpPr/>
          <p:nvPr/>
        </p:nvSpPr>
        <p:spPr>
          <a:xfrm>
            <a:off x="7710480" y="8892000"/>
            <a:ext cx="3412080" cy="3412080"/>
          </a:xfrm>
          <a:prstGeom prst="ellipse">
            <a:avLst/>
          </a:prstGeom>
          <a:solidFill>
            <a:srgbClr val="002060"/>
          </a:solidFill>
          <a:ln w="9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3200" b="0" strike="noStrike" spc="-1">
                <a:solidFill>
                  <a:srgbClr val="FFFFFF"/>
                </a:solidFill>
                <a:latin typeface="Marianne"/>
                <a:ea typeface="DejaVu Sans"/>
              </a:rPr>
              <a:t>Représentants</a:t>
            </a:r>
            <a:endParaRPr lang="fr-FR" sz="32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3200" b="0" strike="noStrike" spc="-1">
                <a:solidFill>
                  <a:srgbClr val="FFFFFF"/>
                </a:solidFill>
                <a:latin typeface="Marianne"/>
                <a:ea typeface="DejaVu Sans"/>
              </a:rPr>
              <a:t>des</a:t>
            </a:r>
            <a:endParaRPr lang="fr-FR" sz="32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3200" b="0" strike="noStrike" spc="-1">
                <a:solidFill>
                  <a:srgbClr val="FFFFFF"/>
                </a:solidFill>
                <a:latin typeface="Marianne"/>
                <a:ea typeface="DejaVu Sans"/>
              </a:rPr>
              <a:t>professionnels</a:t>
            </a:r>
            <a:endParaRPr lang="fr-FR" sz="3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0" name="CustomShape 6"/>
          <p:cNvSpPr/>
          <p:nvPr/>
        </p:nvSpPr>
        <p:spPr>
          <a:xfrm>
            <a:off x="2905200" y="8892000"/>
            <a:ext cx="3412080" cy="341208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360">
            <a:solidFill>
              <a:srgbClr val="6666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3600" b="0" strike="noStrike" spc="-1">
                <a:solidFill>
                  <a:srgbClr val="FFFFFF"/>
                </a:solidFill>
                <a:latin typeface="Marianne"/>
                <a:ea typeface="DejaVu Sans"/>
              </a:rPr>
              <a:t>Fédérations</a:t>
            </a:r>
            <a:endParaRPr lang="fr-FR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CustomShape 7"/>
          <p:cNvSpPr/>
          <p:nvPr/>
        </p:nvSpPr>
        <p:spPr>
          <a:xfrm>
            <a:off x="12515400" y="8892000"/>
            <a:ext cx="3411360" cy="3412080"/>
          </a:xfrm>
          <a:prstGeom prst="ellipse">
            <a:avLst/>
          </a:prstGeom>
          <a:solidFill>
            <a:srgbClr val="0070C0"/>
          </a:solidFill>
          <a:ln w="9360">
            <a:solidFill>
              <a:srgbClr val="9999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3200" b="0" strike="noStrike" spc="-1">
                <a:solidFill>
                  <a:srgbClr val="FFFFFF"/>
                </a:solidFill>
                <a:latin typeface="Marianne"/>
                <a:ea typeface="DejaVu Sans"/>
              </a:rPr>
              <a:t>Administrations </a:t>
            </a: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3200" b="0" strike="noStrike" spc="-1">
                <a:solidFill>
                  <a:srgbClr val="FFFFFF"/>
                </a:solidFill>
                <a:latin typeface="Marianne"/>
                <a:ea typeface="DejaVu Sans"/>
              </a:rPr>
              <a:t>partenaires</a:t>
            </a: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CustomShape 8"/>
          <p:cNvSpPr/>
          <p:nvPr/>
        </p:nvSpPr>
        <p:spPr>
          <a:xfrm>
            <a:off x="17319600" y="8892000"/>
            <a:ext cx="3411360" cy="3412080"/>
          </a:xfrm>
          <a:prstGeom prst="ellipse">
            <a:avLst/>
          </a:prstGeom>
          <a:solidFill>
            <a:srgbClr val="002060"/>
          </a:solidFill>
          <a:ln w="9360">
            <a:solidFill>
              <a:srgbClr val="B2B2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3600" b="0" strike="noStrike" spc="-1">
                <a:solidFill>
                  <a:srgbClr val="FFFFFF"/>
                </a:solidFill>
                <a:latin typeface="Marianne"/>
                <a:ea typeface="DejaVu Sans"/>
              </a:rPr>
              <a:t>Préfectures</a:t>
            </a:r>
            <a:endParaRPr lang="fr-FR" sz="36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3" name="ZoneTexte 2"/>
          <p:cNvSpPr/>
          <p:nvPr/>
        </p:nvSpPr>
        <p:spPr>
          <a:xfrm>
            <a:off x="1575360" y="6422040"/>
            <a:ext cx="20532240" cy="255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5400" b="0" strike="noStrike" spc="-1">
                <a:solidFill>
                  <a:srgbClr val="000000"/>
                </a:solidFill>
                <a:latin typeface="Marianne"/>
                <a:ea typeface="DejaVu Sans"/>
              </a:rPr>
              <a:t>Un système d’information co-construit avec l’ensemble des partenaires : </a:t>
            </a:r>
            <a:endParaRPr lang="fr-FR" sz="5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5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245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246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247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ZoneTexte 1"/>
          <p:cNvSpPr/>
          <p:nvPr/>
        </p:nvSpPr>
        <p:spPr>
          <a:xfrm>
            <a:off x="1575360" y="5141880"/>
            <a:ext cx="21871800" cy="100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743040" indent="-743040">
              <a:lnSpc>
                <a:spcPct val="100000"/>
              </a:lnSpc>
              <a:spcBef>
                <a:spcPts val="573"/>
              </a:spcBef>
              <a:spcAft>
                <a:spcPts val="573"/>
              </a:spcAft>
              <a:buClr>
                <a:srgbClr val="000000"/>
              </a:buClr>
              <a:buFont typeface="Arial"/>
              <a:buAutoNum type="alphaUcPeriod" startAt="3"/>
            </a:pPr>
            <a:r>
              <a:rPr lang="fr-FR" sz="6000" b="1" strike="noStrike" spc="-1">
                <a:solidFill>
                  <a:srgbClr val="000000"/>
                </a:solidFill>
                <a:latin typeface="Marianne"/>
                <a:ea typeface="DejaVu Sans"/>
              </a:rPr>
              <a:t> Un dialogue en temps réel entre les acteurs</a:t>
            </a:r>
            <a:endParaRPr lang="fr-FR" sz="6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2"/>
          <p:cNvSpPr/>
          <p:nvPr/>
        </p:nvSpPr>
        <p:spPr>
          <a:xfrm>
            <a:off x="7650720" y="461520"/>
            <a:ext cx="15667560" cy="952560"/>
          </a:xfrm>
          <a:custGeom>
            <a:avLst/>
            <a:gdLst>
              <a:gd name="textAreaLeft" fmla="*/ 0 w 15667560"/>
              <a:gd name="textAreaRight" fmla="*/ 15675840 w 15667560"/>
              <a:gd name="textAreaTop" fmla="*/ 0 h 952560"/>
              <a:gd name="textAreaBottom" fmla="*/ 960840 h 9525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fr-FR" sz="1870" b="1" strike="noStrike" spc="-4">
                <a:solidFill>
                  <a:srgbClr val="000000"/>
                </a:solidFill>
                <a:latin typeface="Arial"/>
                <a:ea typeface="DejaVu Sans"/>
              </a:rPr>
              <a:t>Secrétariat général/SCAE</a:t>
            </a:r>
            <a:endParaRPr lang="fr-FR" sz="18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CustomShape 3"/>
          <p:cNvSpPr/>
          <p:nvPr/>
        </p:nvSpPr>
        <p:spPr>
          <a:xfrm>
            <a:off x="1514160" y="2073960"/>
            <a:ext cx="22451760" cy="1599120"/>
          </a:xfrm>
          <a:custGeom>
            <a:avLst/>
            <a:gdLst>
              <a:gd name="textAreaLeft" fmla="*/ 0 w 22451760"/>
              <a:gd name="textAreaRight" fmla="*/ 22460040 w 22451760"/>
              <a:gd name="textAreaTop" fmla="*/ 0 h 1599120"/>
              <a:gd name="textAreaBottom" fmla="*/ 1607400 h 159912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4920" rIns="239760" bIns="95976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fr-FR" sz="4400" b="1" strike="noStrike" spc="-4">
                <a:solidFill>
                  <a:srgbClr val="666666"/>
                </a:solidFill>
                <a:latin typeface="Marianne"/>
                <a:ea typeface="Arial"/>
              </a:rPr>
              <a:t>Exemple d’une transaction d’une arme de catégorie C</a:t>
            </a: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1" name="Image 1387"/>
          <p:cNvPicPr/>
          <p:nvPr/>
        </p:nvPicPr>
        <p:blipFill>
          <a:blip r:embed="rId2"/>
          <a:stretch/>
        </p:blipFill>
        <p:spPr>
          <a:xfrm>
            <a:off x="3384720" y="6280200"/>
            <a:ext cx="2641320" cy="2560680"/>
          </a:xfrm>
          <a:prstGeom prst="rect">
            <a:avLst/>
          </a:prstGeom>
          <a:ln w="0">
            <a:noFill/>
          </a:ln>
        </p:spPr>
      </p:pic>
      <p:pic>
        <p:nvPicPr>
          <p:cNvPr id="252" name="Image 1388"/>
          <p:cNvPicPr/>
          <p:nvPr/>
        </p:nvPicPr>
        <p:blipFill>
          <a:blip r:embed="rId3"/>
          <a:stretch/>
        </p:blipFill>
        <p:spPr>
          <a:xfrm>
            <a:off x="15844680" y="8172000"/>
            <a:ext cx="5759640" cy="3022560"/>
          </a:xfrm>
          <a:prstGeom prst="rect">
            <a:avLst/>
          </a:prstGeom>
          <a:ln w="0">
            <a:noFill/>
          </a:ln>
        </p:spPr>
      </p:pic>
      <p:sp>
        <p:nvSpPr>
          <p:cNvPr id="253" name="CustomShape 4"/>
          <p:cNvSpPr/>
          <p:nvPr/>
        </p:nvSpPr>
        <p:spPr>
          <a:xfrm>
            <a:off x="16817760" y="8484840"/>
            <a:ext cx="3038760" cy="17737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254" name="Image 1390"/>
          <p:cNvPicPr/>
          <p:nvPr/>
        </p:nvPicPr>
        <p:blipFill>
          <a:blip r:embed="rId4"/>
          <a:stretch/>
        </p:blipFill>
        <p:spPr>
          <a:xfrm>
            <a:off x="17049960" y="8570160"/>
            <a:ext cx="736560" cy="1235520"/>
          </a:xfrm>
          <a:prstGeom prst="rect">
            <a:avLst/>
          </a:prstGeom>
          <a:ln w="0">
            <a:noFill/>
          </a:ln>
        </p:spPr>
      </p:pic>
      <p:pic>
        <p:nvPicPr>
          <p:cNvPr id="255" name="Image 1391"/>
          <p:cNvPicPr/>
          <p:nvPr/>
        </p:nvPicPr>
        <p:blipFill>
          <a:blip r:embed="rId5"/>
          <a:stretch/>
        </p:blipFill>
        <p:spPr>
          <a:xfrm>
            <a:off x="17571240" y="8548920"/>
            <a:ext cx="503280" cy="1146240"/>
          </a:xfrm>
          <a:prstGeom prst="rect">
            <a:avLst/>
          </a:prstGeom>
          <a:ln w="0">
            <a:noFill/>
          </a:ln>
        </p:spPr>
      </p:pic>
      <p:sp>
        <p:nvSpPr>
          <p:cNvPr id="256" name="CustomShape 5"/>
          <p:cNvSpPr/>
          <p:nvPr/>
        </p:nvSpPr>
        <p:spPr>
          <a:xfrm>
            <a:off x="17049960" y="9725760"/>
            <a:ext cx="3026160" cy="648000"/>
          </a:xfrm>
          <a:custGeom>
            <a:avLst/>
            <a:gdLst>
              <a:gd name="textAreaLeft" fmla="*/ 0 w 3026160"/>
              <a:gd name="textAreaRight" fmla="*/ 3034440 w 3026160"/>
              <a:gd name="textAreaTop" fmla="*/ 0 h 648000"/>
              <a:gd name="textAreaBottom" fmla="*/ 656280 h 64800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39760" tIns="124920" rIns="239760" bIns="12492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660" b="1" strike="noStrike" spc="-4">
                <a:solidFill>
                  <a:srgbClr val="000000"/>
                </a:solidFill>
                <a:latin typeface="Marianne"/>
                <a:ea typeface="DejaVu Sans"/>
              </a:rPr>
              <a:t>DÉTENTEURS</a:t>
            </a:r>
            <a:endParaRPr lang="fr-FR" sz="266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CustomShape 6"/>
          <p:cNvSpPr/>
          <p:nvPr/>
        </p:nvSpPr>
        <p:spPr>
          <a:xfrm>
            <a:off x="18675720" y="8865720"/>
            <a:ext cx="613440" cy="605880"/>
          </a:xfrm>
          <a:prstGeom prst="ellipse">
            <a:avLst/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58" name="CustomShape 7"/>
          <p:cNvSpPr/>
          <p:nvPr/>
        </p:nvSpPr>
        <p:spPr>
          <a:xfrm>
            <a:off x="18835920" y="9023040"/>
            <a:ext cx="297000" cy="291960"/>
          </a:xfrm>
          <a:prstGeom prst="ellipse">
            <a:avLst/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59" name="Line 8"/>
          <p:cNvSpPr/>
          <p:nvPr/>
        </p:nvSpPr>
        <p:spPr>
          <a:xfrm>
            <a:off x="18992160" y="8591040"/>
            <a:ext cx="360" cy="115920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60" name="Line 9"/>
          <p:cNvSpPr/>
          <p:nvPr/>
        </p:nvSpPr>
        <p:spPr>
          <a:xfrm flipV="1">
            <a:off x="18375120" y="9153360"/>
            <a:ext cx="1222560" cy="3456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10440" rIns="90000" bIns="-10440" anchor="t" anchorCtr="1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261" name="Image 1397"/>
          <p:cNvPicPr/>
          <p:nvPr/>
        </p:nvPicPr>
        <p:blipFill>
          <a:blip r:embed="rId6"/>
          <a:stretch/>
        </p:blipFill>
        <p:spPr>
          <a:xfrm>
            <a:off x="1514160" y="5595120"/>
            <a:ext cx="2357280" cy="3978360"/>
          </a:xfrm>
          <a:prstGeom prst="rect">
            <a:avLst/>
          </a:prstGeom>
          <a:ln w="0">
            <a:noFill/>
          </a:ln>
        </p:spPr>
      </p:pic>
      <p:sp>
        <p:nvSpPr>
          <p:cNvPr id="262" name="CustomShape 10"/>
          <p:cNvSpPr/>
          <p:nvPr/>
        </p:nvSpPr>
        <p:spPr>
          <a:xfrm>
            <a:off x="54720" y="9907200"/>
            <a:ext cx="4389120" cy="688320"/>
          </a:xfrm>
          <a:custGeom>
            <a:avLst/>
            <a:gdLst>
              <a:gd name="textAreaLeft" fmla="*/ 0 w 4389120"/>
              <a:gd name="textAreaRight" fmla="*/ 4397400 w 4389120"/>
              <a:gd name="textAreaTop" fmla="*/ 0 h 688320"/>
              <a:gd name="textAreaBottom" fmla="*/ 696600 h 68832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39760" tIns="124920" rIns="239760" bIns="12492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930" b="1" strike="noStrike" spc="-4">
                <a:solidFill>
                  <a:srgbClr val="000000"/>
                </a:solidFill>
                <a:latin typeface="Marianne"/>
                <a:ea typeface="DejaVu Sans"/>
              </a:rPr>
              <a:t>Détenteur</a:t>
            </a:r>
            <a:endParaRPr lang="fr-FR" sz="293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3" name="Image 1399"/>
          <p:cNvPicPr/>
          <p:nvPr/>
        </p:nvPicPr>
        <p:blipFill>
          <a:blip r:embed="rId7"/>
          <a:stretch/>
        </p:blipFill>
        <p:spPr>
          <a:xfrm>
            <a:off x="15818760" y="3851280"/>
            <a:ext cx="5811480" cy="2975400"/>
          </a:xfrm>
          <a:prstGeom prst="rect">
            <a:avLst/>
          </a:prstGeom>
          <a:ln w="0">
            <a:noFill/>
          </a:ln>
        </p:spPr>
      </p:pic>
      <p:sp>
        <p:nvSpPr>
          <p:cNvPr id="264" name="CustomShape 11"/>
          <p:cNvSpPr/>
          <p:nvPr/>
        </p:nvSpPr>
        <p:spPr>
          <a:xfrm>
            <a:off x="16800480" y="4113360"/>
            <a:ext cx="3064680" cy="17949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265" name="Image 1401"/>
          <p:cNvPicPr/>
          <p:nvPr/>
        </p:nvPicPr>
        <p:blipFill>
          <a:blip r:embed="rId8"/>
          <a:srcRect b="49438"/>
          <a:stretch/>
        </p:blipFill>
        <p:spPr>
          <a:xfrm>
            <a:off x="17020440" y="4989600"/>
            <a:ext cx="2548440" cy="783360"/>
          </a:xfrm>
          <a:prstGeom prst="rect">
            <a:avLst/>
          </a:prstGeom>
          <a:ln w="0">
            <a:noFill/>
          </a:ln>
        </p:spPr>
      </p:pic>
      <p:pic>
        <p:nvPicPr>
          <p:cNvPr id="266" name="Image 1402"/>
          <p:cNvPicPr/>
          <p:nvPr/>
        </p:nvPicPr>
        <p:blipFill>
          <a:blip r:embed="rId9"/>
          <a:stretch/>
        </p:blipFill>
        <p:spPr>
          <a:xfrm>
            <a:off x="13051080" y="5044320"/>
            <a:ext cx="2920680" cy="2455200"/>
          </a:xfrm>
          <a:prstGeom prst="rect">
            <a:avLst/>
          </a:prstGeom>
          <a:ln w="0">
            <a:noFill/>
          </a:ln>
        </p:spPr>
      </p:pic>
      <p:sp>
        <p:nvSpPr>
          <p:cNvPr id="267" name="CustomShape 12"/>
          <p:cNvSpPr/>
          <p:nvPr/>
        </p:nvSpPr>
        <p:spPr>
          <a:xfrm>
            <a:off x="12128760" y="4304160"/>
            <a:ext cx="4549320" cy="1134720"/>
          </a:xfrm>
          <a:custGeom>
            <a:avLst/>
            <a:gdLst>
              <a:gd name="textAreaLeft" fmla="*/ 0 w 4549320"/>
              <a:gd name="textAreaRight" fmla="*/ 4557600 w 4549320"/>
              <a:gd name="textAreaTop" fmla="*/ 0 h 1134720"/>
              <a:gd name="textAreaBottom" fmla="*/ 1143000 h 113472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39760" tIns="124920" rIns="239760" bIns="12492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930" b="1" strike="noStrike" spc="-4">
                <a:solidFill>
                  <a:srgbClr val="000000"/>
                </a:solidFill>
                <a:latin typeface="Marianne"/>
                <a:ea typeface="DejaVu Sans"/>
              </a:rPr>
              <a:t>Transmission de la déclaration</a:t>
            </a:r>
            <a:endParaRPr lang="fr-FR" sz="293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CustomShape 13"/>
          <p:cNvSpPr/>
          <p:nvPr/>
        </p:nvSpPr>
        <p:spPr>
          <a:xfrm>
            <a:off x="19814040" y="4638240"/>
            <a:ext cx="4561920" cy="1134720"/>
          </a:xfrm>
          <a:custGeom>
            <a:avLst/>
            <a:gdLst>
              <a:gd name="textAreaLeft" fmla="*/ 0 w 4561920"/>
              <a:gd name="textAreaRight" fmla="*/ 4570200 w 4561920"/>
              <a:gd name="textAreaTop" fmla="*/ 0 h 1134720"/>
              <a:gd name="textAreaBottom" fmla="*/ 1143000 h 113472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39760" tIns="124920" rIns="239760" bIns="12492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930" b="1" strike="noStrike" spc="-4">
                <a:solidFill>
                  <a:srgbClr val="000000"/>
                </a:solidFill>
                <a:latin typeface="Marianne"/>
                <a:ea typeface="DejaVu Sans"/>
              </a:rPr>
              <a:t>Instruit la déclaration d’acquisition</a:t>
            </a:r>
            <a:endParaRPr lang="fr-FR" sz="293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CustomShape 14"/>
          <p:cNvSpPr/>
          <p:nvPr/>
        </p:nvSpPr>
        <p:spPr>
          <a:xfrm>
            <a:off x="19810080" y="9081720"/>
            <a:ext cx="4561920" cy="1134720"/>
          </a:xfrm>
          <a:custGeom>
            <a:avLst/>
            <a:gdLst>
              <a:gd name="textAreaLeft" fmla="*/ 0 w 4561920"/>
              <a:gd name="textAreaRight" fmla="*/ 4570200 w 4561920"/>
              <a:gd name="textAreaTop" fmla="*/ 0 h 1134720"/>
              <a:gd name="textAreaBottom" fmla="*/ 1143000 h 113472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39760" tIns="124920" rIns="239760" bIns="12492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930" b="1" strike="noStrike" spc="-4">
                <a:solidFill>
                  <a:srgbClr val="000000"/>
                </a:solidFill>
                <a:latin typeface="Marianne"/>
                <a:ea typeface="DejaVu Sans"/>
              </a:rPr>
              <a:t>Acquitte la réception de son arme</a:t>
            </a:r>
            <a:endParaRPr lang="fr-FR" sz="293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0" name="Image 1406"/>
          <p:cNvPicPr/>
          <p:nvPr/>
        </p:nvPicPr>
        <p:blipFill>
          <a:blip r:embed="rId10"/>
          <a:stretch/>
        </p:blipFill>
        <p:spPr>
          <a:xfrm>
            <a:off x="13005000" y="7529040"/>
            <a:ext cx="2953440" cy="2814120"/>
          </a:xfrm>
          <a:prstGeom prst="rect">
            <a:avLst/>
          </a:prstGeom>
          <a:ln w="0">
            <a:noFill/>
          </a:ln>
        </p:spPr>
      </p:pic>
      <p:sp>
        <p:nvSpPr>
          <p:cNvPr id="271" name="CustomShape 15"/>
          <p:cNvSpPr/>
          <p:nvPr/>
        </p:nvSpPr>
        <p:spPr>
          <a:xfrm>
            <a:off x="12302280" y="9610560"/>
            <a:ext cx="3965040" cy="2919600"/>
          </a:xfrm>
          <a:custGeom>
            <a:avLst/>
            <a:gdLst>
              <a:gd name="textAreaLeft" fmla="*/ 0 w 3965040"/>
              <a:gd name="textAreaRight" fmla="*/ 3973320 w 3965040"/>
              <a:gd name="textAreaTop" fmla="*/ 0 h 2919600"/>
              <a:gd name="textAreaBottom" fmla="*/ 2927880 h 291960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39760" tIns="124920" rIns="239760" bIns="12492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930" b="1" strike="noStrike" spc="-4">
                <a:solidFill>
                  <a:srgbClr val="000000"/>
                </a:solidFill>
                <a:latin typeface="Marianne"/>
                <a:ea typeface="DejaVu Sans"/>
              </a:rPr>
              <a:t>Transfert de l’arme sur le râtelier numérique du détenteur, sous réserve qu’il ait créé son compte</a:t>
            </a:r>
            <a:endParaRPr lang="fr-FR" sz="293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2" name="Image 1408"/>
          <p:cNvPicPr/>
          <p:nvPr/>
        </p:nvPicPr>
        <p:blipFill>
          <a:blip r:embed="rId7"/>
          <a:stretch/>
        </p:blipFill>
        <p:spPr>
          <a:xfrm>
            <a:off x="7896240" y="5129640"/>
            <a:ext cx="5811480" cy="2974320"/>
          </a:xfrm>
          <a:prstGeom prst="rect">
            <a:avLst/>
          </a:prstGeom>
          <a:ln w="0">
            <a:noFill/>
          </a:ln>
        </p:spPr>
      </p:pic>
      <p:sp>
        <p:nvSpPr>
          <p:cNvPr id="273" name="CustomShape 16"/>
          <p:cNvSpPr/>
          <p:nvPr/>
        </p:nvSpPr>
        <p:spPr>
          <a:xfrm>
            <a:off x="8878320" y="5391720"/>
            <a:ext cx="3064680" cy="17949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74" name="CustomShape 17"/>
          <p:cNvSpPr/>
          <p:nvPr/>
        </p:nvSpPr>
        <p:spPr>
          <a:xfrm>
            <a:off x="8704440" y="6377400"/>
            <a:ext cx="3648240" cy="607680"/>
          </a:xfrm>
          <a:custGeom>
            <a:avLst/>
            <a:gdLst>
              <a:gd name="textAreaLeft" fmla="*/ 0 w 3648240"/>
              <a:gd name="textAreaRight" fmla="*/ 3656520 w 3648240"/>
              <a:gd name="textAreaTop" fmla="*/ 0 h 607680"/>
              <a:gd name="textAreaBottom" fmla="*/ 615960 h 60768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39760" tIns="124920" rIns="239760" bIns="12492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400" b="1" strike="noStrike" spc="-4">
                <a:solidFill>
                  <a:srgbClr val="000000"/>
                </a:solidFill>
                <a:latin typeface="Marianne"/>
                <a:ea typeface="DejaVu Sans"/>
              </a:rPr>
              <a:t>PROFESSIONNELS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5" name="Image 1411"/>
          <p:cNvPicPr/>
          <p:nvPr/>
        </p:nvPicPr>
        <p:blipFill>
          <a:blip r:embed="rId11"/>
          <a:stretch/>
        </p:blipFill>
        <p:spPr>
          <a:xfrm>
            <a:off x="9771480" y="5556600"/>
            <a:ext cx="1197000" cy="740160"/>
          </a:xfrm>
          <a:prstGeom prst="rect">
            <a:avLst/>
          </a:prstGeom>
          <a:ln w="0">
            <a:noFill/>
          </a:ln>
        </p:spPr>
      </p:pic>
      <p:sp>
        <p:nvSpPr>
          <p:cNvPr id="276" name="CustomShape 18"/>
          <p:cNvSpPr/>
          <p:nvPr/>
        </p:nvSpPr>
        <p:spPr>
          <a:xfrm>
            <a:off x="8467560" y="8083440"/>
            <a:ext cx="4550400" cy="1134720"/>
          </a:xfrm>
          <a:custGeom>
            <a:avLst/>
            <a:gdLst>
              <a:gd name="textAreaLeft" fmla="*/ 0 w 4550400"/>
              <a:gd name="textAreaRight" fmla="*/ 4558680 w 4550400"/>
              <a:gd name="textAreaTop" fmla="*/ 0 h 1134720"/>
              <a:gd name="textAreaBottom" fmla="*/ 1143000 h 113472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39760" tIns="124920" rIns="239760" bIns="12492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930" b="1" strike="noStrike" spc="-4">
                <a:solidFill>
                  <a:srgbClr val="000000"/>
                </a:solidFill>
                <a:latin typeface="Marianne"/>
                <a:ea typeface="DejaVu Sans"/>
              </a:rPr>
              <a:t>Livre de police numérique</a:t>
            </a:r>
            <a:endParaRPr lang="fr-FR" sz="293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CustomShape 19"/>
          <p:cNvSpPr/>
          <p:nvPr/>
        </p:nvSpPr>
        <p:spPr>
          <a:xfrm>
            <a:off x="4831920" y="9975240"/>
            <a:ext cx="4579920" cy="688320"/>
          </a:xfrm>
          <a:custGeom>
            <a:avLst/>
            <a:gdLst>
              <a:gd name="textAreaLeft" fmla="*/ 0 w 4579920"/>
              <a:gd name="textAreaRight" fmla="*/ 4588200 w 4579920"/>
              <a:gd name="textAreaTop" fmla="*/ 0 h 688320"/>
              <a:gd name="textAreaBottom" fmla="*/ 696600 h 68832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39760" tIns="124920" rIns="239760" bIns="12492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930" b="1" strike="noStrike" spc="-4">
                <a:solidFill>
                  <a:srgbClr val="000000"/>
                </a:solidFill>
                <a:latin typeface="Marianne"/>
                <a:ea typeface="DejaVu Sans"/>
              </a:rPr>
              <a:t>Armurier</a:t>
            </a:r>
            <a:endParaRPr lang="fr-FR" sz="293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8" name="Image 1414"/>
          <p:cNvPicPr/>
          <p:nvPr/>
        </p:nvPicPr>
        <p:blipFill>
          <a:blip r:embed="rId12"/>
          <a:stretch/>
        </p:blipFill>
        <p:spPr>
          <a:xfrm>
            <a:off x="5644800" y="4764960"/>
            <a:ext cx="3128040" cy="4968720"/>
          </a:xfrm>
          <a:prstGeom prst="rect">
            <a:avLst/>
          </a:prstGeom>
          <a:ln w="0">
            <a:noFill/>
          </a:ln>
        </p:spPr>
      </p:pic>
      <p:pic>
        <p:nvPicPr>
          <p:cNvPr id="279" name="Image 1416"/>
          <p:cNvPicPr/>
          <p:nvPr/>
        </p:nvPicPr>
        <p:blipFill>
          <a:blip r:embed="rId11"/>
          <a:stretch/>
        </p:blipFill>
        <p:spPr>
          <a:xfrm>
            <a:off x="18159480" y="4236120"/>
            <a:ext cx="1202040" cy="745200"/>
          </a:xfrm>
          <a:prstGeom prst="rect">
            <a:avLst/>
          </a:prstGeom>
          <a:ln w="0">
            <a:noFill/>
          </a:ln>
        </p:spPr>
      </p:pic>
      <p:sp>
        <p:nvSpPr>
          <p:cNvPr id="280" name="CustomShape 21"/>
          <p:cNvSpPr/>
          <p:nvPr/>
        </p:nvSpPr>
        <p:spPr>
          <a:xfrm>
            <a:off x="18184320" y="8548920"/>
            <a:ext cx="1486080" cy="123156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281" name="Image 1418"/>
          <p:cNvPicPr/>
          <p:nvPr/>
        </p:nvPicPr>
        <p:blipFill>
          <a:blip r:embed="rId11"/>
          <a:stretch/>
        </p:blipFill>
        <p:spPr>
          <a:xfrm>
            <a:off x="18180720" y="8735400"/>
            <a:ext cx="1202040" cy="745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3518280" y="4171680"/>
            <a:ext cx="17782920" cy="114768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b">
            <a:norm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6300" b="1" strike="noStrike" spc="-1">
                <a:solidFill>
                  <a:srgbClr val="000000"/>
                </a:solidFill>
                <a:latin typeface="Marianne"/>
                <a:ea typeface="Marianne"/>
              </a:rPr>
              <a:t>Le système d’information sur les armes - SIA</a:t>
            </a:r>
            <a:endParaRPr lang="fr-FR" sz="63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83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284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285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286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ZoneTexte 1"/>
          <p:cNvSpPr/>
          <p:nvPr/>
        </p:nvSpPr>
        <p:spPr>
          <a:xfrm>
            <a:off x="1416240" y="6264720"/>
            <a:ext cx="21017880" cy="667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Ouvert aux armuriers en octobre 2020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Ouvert aux détenteurs chasseurs en février 2022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Ouvert aux détenteurs sans titre en novembre 2022 (armes héritées) et novembre 2023 (C3, C9)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Ouverture au tireurs sportifs au premier trimestre 2024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Au terme du déploiement du Système d’Information sur les Armes (SIA), l’ensemble des détenteurs d’armes à feu devront disposer d’un compte pour conserver leur droit à détenir des armes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Les détenteurs    collectionneurs et mineurs…"/>
          <p:cNvSpPr/>
          <p:nvPr/>
        </p:nvSpPr>
        <p:spPr>
          <a:xfrm>
            <a:off x="18160920" y="5648040"/>
            <a:ext cx="5766120" cy="2102400"/>
          </a:xfrm>
          <a:prstGeom prst="rightArrow">
            <a:avLst>
              <a:gd name="adj1" fmla="val 99637"/>
              <a:gd name="adj2" fmla="val 34883"/>
            </a:avLst>
          </a:prstGeom>
          <a:solidFill>
            <a:srgbClr val="D5E2F7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fr-FR" sz="2400" b="0" strike="noStrike" spc="-1">
                <a:solidFill>
                  <a:srgbClr val="595959"/>
                </a:solidFill>
                <a:latin typeface="Marianne Light"/>
                <a:ea typeface="Marianne Light"/>
              </a:rPr>
              <a:t>Outre-mer </a:t>
            </a:r>
            <a:r>
              <a:rPr sz="2400"/>
              <a:t/>
            </a:r>
            <a:br>
              <a:rPr sz="2400"/>
            </a:br>
            <a:r>
              <a:rPr lang="fr-FR" sz="2400" b="0" strike="noStrike" spc="-1">
                <a:solidFill>
                  <a:srgbClr val="595959"/>
                </a:solidFill>
                <a:latin typeface="Marianne Light"/>
                <a:ea typeface="Marianne Light"/>
              </a:rPr>
              <a:t>C</a:t>
            </a:r>
            <a:r>
              <a:rPr lang="fr-FR" sz="2400" b="0" strike="noStrike" spc="-1">
                <a:solidFill>
                  <a:srgbClr val="595959"/>
                </a:solidFill>
                <a:latin typeface="Marianne Light"/>
                <a:ea typeface="Marianne Medium"/>
              </a:rPr>
              <a:t>ollectionneurs 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fr-FR" sz="2400" b="0" strike="noStrike" spc="-1">
                <a:solidFill>
                  <a:srgbClr val="595959"/>
                </a:solidFill>
                <a:latin typeface="Marianne Light"/>
                <a:ea typeface="Marianne Medium"/>
              </a:rPr>
              <a:t>Mineurs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fr-FR" sz="2400" b="0" strike="noStrike" spc="-1">
                <a:solidFill>
                  <a:srgbClr val="595959"/>
                </a:solidFill>
                <a:latin typeface="Marianne Light"/>
                <a:ea typeface="Marianne Medium"/>
              </a:rPr>
              <a:t>et détenteurs métiers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Les détenteurs       métiers et associations…"/>
          <p:cNvSpPr/>
          <p:nvPr/>
        </p:nvSpPr>
        <p:spPr>
          <a:xfrm>
            <a:off x="13718160" y="5650920"/>
            <a:ext cx="5154480" cy="2073240"/>
          </a:xfrm>
          <a:prstGeom prst="rightArrow">
            <a:avLst>
              <a:gd name="adj1" fmla="val 99637"/>
              <a:gd name="adj2" fmla="val 35047"/>
            </a:avLst>
          </a:prstGeom>
          <a:solidFill>
            <a:srgbClr val="BACEF7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fr-FR" sz="2700" b="0" strike="noStrike" spc="-1">
                <a:solidFill>
                  <a:srgbClr val="000091"/>
                </a:solidFill>
                <a:latin typeface="Marianne Light"/>
                <a:ea typeface="Marianne Medium"/>
              </a:rPr>
              <a:t>     </a:t>
            </a:r>
            <a:r>
              <a:rPr lang="fr-FR" sz="2700" b="0" strike="noStrike" spc="-1">
                <a:solidFill>
                  <a:srgbClr val="002060"/>
                </a:solidFill>
                <a:latin typeface="Marianne Light"/>
                <a:ea typeface="Marianne Medium"/>
              </a:rPr>
              <a:t>Associations</a:t>
            </a:r>
            <a:endParaRPr lang="fr-FR" sz="2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2340000" y="1800000"/>
            <a:ext cx="20333880" cy="227700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6600" b="1" strike="noStrike" spc="-1">
                <a:solidFill>
                  <a:srgbClr val="000000"/>
                </a:solidFill>
                <a:latin typeface="Marianne"/>
                <a:ea typeface="Helvetica Neue Medium"/>
              </a:rPr>
              <a:t>D. Calendrier d’ouverture du SIA</a:t>
            </a:r>
            <a:endParaRPr lang="fr-FR" sz="66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91" name="Grouper"/>
          <p:cNvGrpSpPr/>
          <p:nvPr/>
        </p:nvGrpSpPr>
        <p:grpSpPr>
          <a:xfrm>
            <a:off x="604440" y="621000"/>
            <a:ext cx="3147840" cy="2251440"/>
            <a:chOff x="604440" y="621000"/>
            <a:chExt cx="3147840" cy="2251440"/>
          </a:xfrm>
        </p:grpSpPr>
        <p:sp>
          <p:nvSpPr>
            <p:cNvPr id="292" name="Rectangle"/>
            <p:cNvSpPr/>
            <p:nvPr/>
          </p:nvSpPr>
          <p:spPr>
            <a:xfrm>
              <a:off x="631440" y="624960"/>
              <a:ext cx="776160" cy="27648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293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621000"/>
              <a:ext cx="3147840" cy="225144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294" name="Le SIA intègre progressivement de nouveaux détenteurs d’armes :"/>
          <p:cNvSpPr/>
          <p:nvPr/>
        </p:nvSpPr>
        <p:spPr>
          <a:xfrm>
            <a:off x="807480" y="4116240"/>
            <a:ext cx="22163400" cy="923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spcBef>
                <a:spcPts val="3801"/>
              </a:spcBef>
              <a:tabLst>
                <a:tab pos="0" algn="l"/>
              </a:tabLst>
            </a:pPr>
            <a:r>
              <a:rPr lang="fr-FR" sz="5400" b="0" strike="noStrike" spc="-1">
                <a:solidFill>
                  <a:srgbClr val="002060"/>
                </a:solidFill>
                <a:latin typeface="Marianne"/>
                <a:ea typeface="Marianne Medium"/>
              </a:rPr>
              <a:t>Le SIA intègre progressivement de nouveaux détenteurs d’armes :</a:t>
            </a:r>
            <a:endParaRPr lang="fr-FR" sz="5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5" name="Image" descr="Image"/>
          <p:cNvPicPr/>
          <p:nvPr/>
        </p:nvPicPr>
        <p:blipFill>
          <a:blip r:embed="rId3"/>
          <a:stretch/>
        </p:blipFill>
        <p:spPr>
          <a:xfrm>
            <a:off x="10432440" y="10441440"/>
            <a:ext cx="13547160" cy="2977920"/>
          </a:xfrm>
          <a:prstGeom prst="rect">
            <a:avLst/>
          </a:prstGeom>
          <a:ln w="12700">
            <a:noFill/>
          </a:ln>
        </p:spPr>
      </p:pic>
      <p:sp>
        <p:nvSpPr>
          <p:cNvPr id="296" name="ZoneTexte 3"/>
          <p:cNvSpPr/>
          <p:nvPr/>
        </p:nvSpPr>
        <p:spPr>
          <a:xfrm>
            <a:off x="537480" y="7840080"/>
            <a:ext cx="2497320" cy="2720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50760" tIns="50760" rIns="50760" bIns="50760" numCol="1" spcCol="3816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1" strike="noStrike" spc="-1">
                <a:solidFill>
                  <a:srgbClr val="002060"/>
                </a:solidFill>
                <a:latin typeface="Helvetica Neue"/>
                <a:ea typeface="Helvetica Neue"/>
              </a:rPr>
              <a:t>Ouverture du service le 8 février 2022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r-FR" sz="3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r-FR" sz="3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ZoneTexte 17"/>
          <p:cNvSpPr/>
          <p:nvPr/>
        </p:nvSpPr>
        <p:spPr>
          <a:xfrm>
            <a:off x="3487680" y="7603920"/>
            <a:ext cx="2968560" cy="79005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50760" tIns="50760" rIns="50760" bIns="50760" numCol="1" spcCol="3816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1" strike="noStrike" spc="-1">
                <a:solidFill>
                  <a:srgbClr val="002060"/>
                </a:solidFill>
                <a:latin typeface="Helvetica Neue"/>
                <a:ea typeface="Helvetica Neue"/>
              </a:rPr>
              <a:t>Ouverture du service pour les armes héritées ou trouvées le 25 novembre 2022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1" strike="noStrike" spc="-1">
                <a:solidFill>
                  <a:srgbClr val="002060"/>
                </a:solidFill>
                <a:latin typeface="Helvetica Neue"/>
                <a:ea typeface="Helvetica Neue"/>
              </a:rPr>
              <a:t>Elargissement à tout les détenteurs sans titre le 06 novembre 2023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r-FR" sz="3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r-FR" sz="3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r-FR" sz="3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r-FR" sz="3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ZoneTexte 18"/>
          <p:cNvSpPr/>
          <p:nvPr/>
        </p:nvSpPr>
        <p:spPr>
          <a:xfrm>
            <a:off x="6710760" y="8015760"/>
            <a:ext cx="2497320" cy="406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50760" tIns="50760" rIns="50760" bIns="50760" numCol="1" spcCol="3816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1" strike="noStrike" spc="-1">
                <a:solidFill>
                  <a:srgbClr val="002060"/>
                </a:solidFill>
                <a:latin typeface="Helvetica Neue"/>
                <a:ea typeface="Helvetica Neue"/>
              </a:rPr>
              <a:t>Ouverture du service au premier trimestre 2024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r-FR" sz="3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r-FR" sz="3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r-FR" sz="3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r-FR" sz="3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Les détenteurs qui  pratiquent le tir sportif…"/>
          <p:cNvSpPr/>
          <p:nvPr/>
        </p:nvSpPr>
        <p:spPr>
          <a:xfrm>
            <a:off x="10245960" y="5637960"/>
            <a:ext cx="4608720" cy="2092680"/>
          </a:xfrm>
          <a:prstGeom prst="rightArrow">
            <a:avLst>
              <a:gd name="adj1" fmla="val 99637"/>
              <a:gd name="adj2" fmla="val 35047"/>
            </a:avLst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rgbClr val="66C7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3801"/>
              </a:spcBef>
              <a:tabLst>
                <a:tab pos="0" algn="l"/>
              </a:tabLst>
            </a:pPr>
            <a:r>
              <a:rPr lang="fr-FR" sz="2700" b="0" strike="noStrike" spc="-1">
                <a:solidFill>
                  <a:srgbClr val="FFFFFF"/>
                </a:solidFill>
                <a:latin typeface="Marianne Light"/>
                <a:ea typeface="Marianne Medium"/>
              </a:rPr>
              <a:t>Autres           détenteurs </a:t>
            </a:r>
            <a:r>
              <a:rPr sz="2700"/>
              <a:t/>
            </a:r>
            <a:br>
              <a:rPr sz="2700"/>
            </a:br>
            <a:r>
              <a:rPr lang="fr-FR" sz="2700" b="0" strike="noStrike" spc="-1">
                <a:solidFill>
                  <a:srgbClr val="FFFFFF"/>
                </a:solidFill>
                <a:latin typeface="Marianne Light"/>
                <a:ea typeface="Marianne Medium"/>
              </a:rPr>
              <a:t>licenciés et</a:t>
            </a:r>
            <a:r>
              <a:rPr sz="2700"/>
              <a:t/>
            </a:r>
            <a:br>
              <a:rPr sz="2700"/>
            </a:br>
            <a:r>
              <a:rPr lang="fr-FR" sz="2700" b="0" strike="noStrike" spc="-1">
                <a:solidFill>
                  <a:srgbClr val="FFFFFF"/>
                </a:solidFill>
                <a:latin typeface="Marianne Light"/>
                <a:ea typeface="Marianne Medium"/>
              </a:rPr>
              <a:t>anciens licenciés</a:t>
            </a:r>
            <a:endParaRPr lang="fr-FR" sz="2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Les détenteurs qui  pratiquent le tir sportif…"/>
          <p:cNvSpPr/>
          <p:nvPr/>
        </p:nvSpPr>
        <p:spPr>
          <a:xfrm>
            <a:off x="6879240" y="5643000"/>
            <a:ext cx="4236480" cy="2092680"/>
          </a:xfrm>
          <a:prstGeom prst="rightArrow">
            <a:avLst>
              <a:gd name="adj1" fmla="val 99637"/>
              <a:gd name="adj2" fmla="val 35047"/>
            </a:avLst>
          </a:prstGeom>
          <a:solidFill>
            <a:srgbClr val="8B9DCA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3801"/>
              </a:spcBef>
              <a:tabLst>
                <a:tab pos="0" algn="l"/>
              </a:tabLst>
            </a:pPr>
            <a:r>
              <a:rPr lang="fr-FR" sz="2700" b="0" strike="noStrike" spc="-1">
                <a:solidFill>
                  <a:srgbClr val="FFFFFF"/>
                </a:solidFill>
                <a:latin typeface="Marianne Light"/>
                <a:ea typeface="Marianne Medium"/>
              </a:rPr>
              <a:t>     Tireurs  sportifs</a:t>
            </a:r>
            <a:endParaRPr lang="fr-FR" sz="2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Les détenteurs  sans titre…"/>
          <p:cNvSpPr/>
          <p:nvPr/>
        </p:nvSpPr>
        <p:spPr>
          <a:xfrm>
            <a:off x="3529080" y="5648040"/>
            <a:ext cx="4074840" cy="2092680"/>
          </a:xfrm>
          <a:prstGeom prst="rightArrow">
            <a:avLst>
              <a:gd name="adj1" fmla="val 99637"/>
              <a:gd name="adj2" fmla="val 35047"/>
            </a:avLst>
          </a:prstGeom>
          <a:solidFill>
            <a:srgbClr val="4B5E99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fr-FR" sz="2700" b="0" strike="noStrike" spc="-1">
                <a:solidFill>
                  <a:srgbClr val="FFFFFF"/>
                </a:solidFill>
                <a:latin typeface="Marianne Light"/>
                <a:ea typeface="Marianne Light"/>
              </a:rPr>
              <a:t>       Détenteurs </a:t>
            </a:r>
            <a:endParaRPr lang="fr-FR" sz="27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fr-FR" sz="2700" b="0" strike="noStrike" spc="-1">
                <a:solidFill>
                  <a:srgbClr val="FFFFFF"/>
                </a:solidFill>
                <a:latin typeface="Marianne Light"/>
                <a:ea typeface="Marianne Light"/>
              </a:rPr>
              <a:t>sans titre</a:t>
            </a:r>
            <a:endParaRPr lang="fr-FR" sz="2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Les détenteurs d’un permis de chasser…"/>
          <p:cNvSpPr/>
          <p:nvPr/>
        </p:nvSpPr>
        <p:spPr>
          <a:xfrm>
            <a:off x="204120" y="5650920"/>
            <a:ext cx="4169880" cy="2092680"/>
          </a:xfrm>
          <a:prstGeom prst="rightArrow">
            <a:avLst>
              <a:gd name="adj1" fmla="val 99637"/>
              <a:gd name="adj2" fmla="val 35047"/>
            </a:avLst>
          </a:prstGeom>
          <a:solidFill>
            <a:srgbClr val="324073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2700" b="0" strike="noStrike" spc="-1">
                <a:solidFill>
                  <a:srgbClr val="FFFFFF"/>
                </a:solidFill>
                <a:latin typeface="Marianne Light"/>
                <a:ea typeface="Marianne Light"/>
              </a:rPr>
              <a:t>Chasseurs</a:t>
            </a:r>
            <a:endParaRPr lang="fr-FR" sz="2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ZoneTexte 21"/>
          <p:cNvSpPr/>
          <p:nvPr/>
        </p:nvSpPr>
        <p:spPr>
          <a:xfrm>
            <a:off x="10432440" y="7827840"/>
            <a:ext cx="2762280" cy="406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50760" tIns="50760" rIns="50760" bIns="50760" numCol="1" spcCol="3816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1" strike="noStrike" spc="-1">
                <a:solidFill>
                  <a:srgbClr val="002060"/>
                </a:solidFill>
                <a:latin typeface="Helvetica Neue"/>
                <a:ea typeface="Helvetica Neue"/>
              </a:rPr>
              <a:t>Ouverture du service au deuxième trimestre 2024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r-FR" sz="3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r-FR" sz="3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r-FR" sz="3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r-FR" sz="3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ZoneTexte 22"/>
          <p:cNvSpPr/>
          <p:nvPr/>
        </p:nvSpPr>
        <p:spPr>
          <a:xfrm>
            <a:off x="14622480" y="7827840"/>
            <a:ext cx="2762280" cy="406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50760" tIns="50760" rIns="50760" bIns="50760" numCol="1" spcCol="3816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1" strike="noStrike" spc="-1">
                <a:solidFill>
                  <a:srgbClr val="002060"/>
                </a:solidFill>
                <a:latin typeface="Helvetica Neue"/>
                <a:ea typeface="Helvetica Neue"/>
              </a:rPr>
              <a:t>Ouverture du service au dernier trimestre 2024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r-FR" sz="3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r-FR" sz="3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r-FR" sz="3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r-FR" sz="3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ZoneTexte 23"/>
          <p:cNvSpPr/>
          <p:nvPr/>
        </p:nvSpPr>
        <p:spPr>
          <a:xfrm>
            <a:off x="18160920" y="8254440"/>
            <a:ext cx="2762280" cy="32079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50760" tIns="50760" rIns="50760" bIns="50760" numCol="1" spcCol="3816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1" strike="noStrike" spc="-1">
                <a:solidFill>
                  <a:srgbClr val="002060"/>
                </a:solidFill>
                <a:latin typeface="Helvetica Neue"/>
                <a:ea typeface="Helvetica Neue"/>
              </a:rPr>
              <a:t>Ouverture du service courant 2025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r-FR" sz="3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r-FR" sz="3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r-FR" sz="3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r-FR" sz="3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3632040" y="5867280"/>
            <a:ext cx="17782920" cy="114768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b">
            <a:norm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5000" b="0" strike="noStrike" spc="-1">
                <a:solidFill>
                  <a:srgbClr val="000000"/>
                </a:solidFill>
                <a:latin typeface="Marianne"/>
                <a:ea typeface="Marianne"/>
              </a:rPr>
              <a:t>Le rôle essentiel des armuriers</a:t>
            </a:r>
            <a:endParaRPr lang="fr-FR" sz="50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07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308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309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310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ZoneTexte 1"/>
          <p:cNvSpPr/>
          <p:nvPr/>
        </p:nvSpPr>
        <p:spPr>
          <a:xfrm>
            <a:off x="1325520" y="7774560"/>
            <a:ext cx="22429440" cy="37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Depuis octobre 2020, les armuriers disposent d’un livre de police numérique (LPN) qui remplace leur livre papier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Le portail SIA permet à l’armurier de transférer une arme de son LPN vers le râtelier du détenteur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PlaceHolder 4"/>
          <p:cNvSpPr/>
          <p:nvPr/>
        </p:nvSpPr>
        <p:spPr>
          <a:xfrm>
            <a:off x="3600000" y="3420000"/>
            <a:ext cx="20333880" cy="2277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6600" b="1" strike="noStrike" spc="-1">
                <a:solidFill>
                  <a:srgbClr val="000000"/>
                </a:solidFill>
                <a:latin typeface="Marianne"/>
                <a:ea typeface="Helvetica Neue Medium"/>
              </a:rPr>
              <a:t>E. Les partenariats : Armuriers, fédérations</a:t>
            </a:r>
            <a:endParaRPr lang="fr-FR" sz="6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3802680" y="5357520"/>
            <a:ext cx="17782920" cy="114768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b">
            <a:norm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5000" b="0" strike="noStrike" spc="-1">
                <a:solidFill>
                  <a:srgbClr val="000000"/>
                </a:solidFill>
                <a:latin typeface="Marianne"/>
                <a:ea typeface="Marianne"/>
              </a:rPr>
              <a:t>Le rôle essentiel des armuriers</a:t>
            </a:r>
            <a:endParaRPr lang="fr-FR" sz="50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14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315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316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317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ZoneTexte 1"/>
          <p:cNvSpPr/>
          <p:nvPr/>
        </p:nvSpPr>
        <p:spPr>
          <a:xfrm>
            <a:off x="1620000" y="7200000"/>
            <a:ext cx="21017880" cy="593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Les armuriers sont des </a:t>
            </a:r>
            <a:r>
              <a:rPr lang="fr-FR" sz="4800" b="1" strike="noStrike" spc="-1">
                <a:solidFill>
                  <a:srgbClr val="000000"/>
                </a:solidFill>
                <a:latin typeface="Marianne"/>
                <a:ea typeface="DejaVu Sans"/>
              </a:rPr>
              <a:t>tiers de confiance </a:t>
            </a: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du ministère de l’Intérieur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Ils ont un rôle clé dans </a:t>
            </a:r>
            <a:r>
              <a:rPr lang="fr-FR" sz="4800" b="1" strike="noStrike" spc="-1">
                <a:solidFill>
                  <a:srgbClr val="000000"/>
                </a:solidFill>
                <a:latin typeface="Marianne"/>
                <a:ea typeface="DejaVu Sans"/>
              </a:rPr>
              <a:t>l’accompagnement des détenteurs</a:t>
            </a: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, tant pour la création de leur compte que pour la mise à jour de leur râtelier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Ils doivent être particulièrement vigilants quant à l’enregistrement des armes, notamment les numéros d’encodage et le rattachement de l’arme à la bonne fiche RGA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PlaceHolder 5"/>
          <p:cNvSpPr/>
          <p:nvPr/>
        </p:nvSpPr>
        <p:spPr>
          <a:xfrm>
            <a:off x="3060000" y="3297960"/>
            <a:ext cx="20333880" cy="2277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6600" b="1" strike="noStrike" spc="-1">
                <a:solidFill>
                  <a:srgbClr val="000000"/>
                </a:solidFill>
                <a:latin typeface="Marianne"/>
                <a:ea typeface="Helvetica Neue Medium"/>
              </a:rPr>
              <a:t>E. Les partenariats : Armuriers, fédérations</a:t>
            </a:r>
            <a:endParaRPr lang="fr-FR" sz="6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164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165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166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ZoneTexte 1"/>
          <p:cNvSpPr/>
          <p:nvPr/>
        </p:nvSpPr>
        <p:spPr>
          <a:xfrm>
            <a:off x="1575360" y="5073840"/>
            <a:ext cx="21017880" cy="747751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914400" indent="-914400">
              <a:lnSpc>
                <a:spcPct val="10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fr-FR" sz="4800" b="0" strike="noStrike" spc="-1" dirty="0">
                <a:solidFill>
                  <a:srgbClr val="000000"/>
                </a:solidFill>
                <a:latin typeface="Marianne"/>
                <a:ea typeface="DejaVu Sans"/>
              </a:rPr>
              <a:t>Un mode de gestion obsolète</a:t>
            </a:r>
            <a:endParaRPr lang="fr-FR" sz="4800" b="0" strike="noStrike" spc="-1" dirty="0">
              <a:solidFill>
                <a:srgbClr val="000000"/>
              </a:solidFill>
              <a:latin typeface="Arial"/>
            </a:endParaRP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endParaRPr lang="fr-FR" sz="4800" b="0" strike="noStrike" spc="-1" dirty="0">
              <a:solidFill>
                <a:srgbClr val="000000"/>
              </a:solidFill>
              <a:latin typeface="Arial"/>
            </a:endParaRPr>
          </a:p>
          <a:p>
            <a:pPr marL="914400" indent="-914400">
              <a:lnSpc>
                <a:spcPct val="10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fr-FR" sz="4800" b="0" strike="noStrike" spc="-1" dirty="0">
                <a:solidFill>
                  <a:srgbClr val="000000"/>
                </a:solidFill>
                <a:latin typeface="Marianne"/>
                <a:ea typeface="DejaVu Sans"/>
              </a:rPr>
              <a:t>L’écosystème numérique d’encadrement et de contrôle des armes</a:t>
            </a:r>
            <a:endParaRPr lang="fr-FR" sz="4800" b="0" strike="noStrike" spc="-1" dirty="0">
              <a:solidFill>
                <a:srgbClr val="000000"/>
              </a:solidFill>
              <a:latin typeface="Arial"/>
            </a:endParaRP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endParaRPr lang="fr-FR" sz="4800" b="0" strike="noStrike" spc="-1" dirty="0">
              <a:solidFill>
                <a:srgbClr val="000000"/>
              </a:solidFill>
              <a:latin typeface="Arial"/>
            </a:endParaRPr>
          </a:p>
          <a:p>
            <a:pPr marL="914400" indent="-914400">
              <a:lnSpc>
                <a:spcPct val="10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fr-FR" sz="4800" b="0" strike="noStrike" spc="-1" dirty="0">
                <a:solidFill>
                  <a:srgbClr val="000000"/>
                </a:solidFill>
                <a:latin typeface="Marianne"/>
                <a:ea typeface="DejaVu Sans"/>
              </a:rPr>
              <a:t>Le système d’information sur les armes</a:t>
            </a:r>
            <a:endParaRPr lang="fr-FR" sz="4800" b="0" strike="noStrike" spc="-1" dirty="0">
              <a:solidFill>
                <a:srgbClr val="000000"/>
              </a:solidFill>
              <a:latin typeface="Arial"/>
            </a:endParaRP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endParaRPr lang="fr-FR" sz="4800" b="0" strike="noStrike" spc="-1" dirty="0">
              <a:solidFill>
                <a:srgbClr val="000000"/>
              </a:solidFill>
              <a:latin typeface="Arial"/>
            </a:endParaRPr>
          </a:p>
          <a:p>
            <a:pPr marL="914400" indent="-914400">
              <a:lnSpc>
                <a:spcPct val="10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fr-FR" sz="4800" b="0" strike="noStrike" spc="-1" dirty="0">
                <a:solidFill>
                  <a:srgbClr val="000000"/>
                </a:solidFill>
                <a:latin typeface="Marianne"/>
                <a:ea typeface="DejaVu Sans"/>
              </a:rPr>
              <a:t>Les évolutions réglementaires associées à l’ouverture du SIA aux tireurs sportifs</a:t>
            </a:r>
            <a:endParaRPr lang="fr-FR" sz="4800" b="0" strike="noStrike" spc="-1" dirty="0">
              <a:solidFill>
                <a:srgbClr val="000000"/>
              </a:solidFill>
              <a:latin typeface="Arial"/>
            </a:endParaRP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endParaRPr lang="fr-FR" sz="4800" b="0" strike="noStrike" spc="-1" dirty="0">
              <a:solidFill>
                <a:srgbClr val="000000"/>
              </a:solidFill>
              <a:latin typeface="Arial"/>
            </a:endParaRPr>
          </a:p>
          <a:p>
            <a:pPr marL="914400" indent="-914400">
              <a:lnSpc>
                <a:spcPct val="10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fr-FR" sz="4800" b="0" strike="noStrike" spc="-1" dirty="0">
                <a:solidFill>
                  <a:srgbClr val="000000"/>
                </a:solidFill>
                <a:latin typeface="Marianne"/>
                <a:ea typeface="DejaVu Sans"/>
              </a:rPr>
              <a:t>Une procédure entièrement dématérialisée</a:t>
            </a:r>
            <a:endParaRPr lang="fr-FR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3272040" y="5687280"/>
            <a:ext cx="17782920" cy="114768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b">
            <a:norm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5000" b="0" strike="noStrike" spc="-1">
                <a:solidFill>
                  <a:srgbClr val="000000"/>
                </a:solidFill>
                <a:latin typeface="Marianne"/>
                <a:ea typeface="Marianne"/>
              </a:rPr>
              <a:t>Le rôle essentiel des fédérations</a:t>
            </a:r>
            <a:endParaRPr lang="fr-FR" sz="50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21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322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323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324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ZoneTexte 1"/>
          <p:cNvSpPr/>
          <p:nvPr/>
        </p:nvSpPr>
        <p:spPr>
          <a:xfrm>
            <a:off x="1396440" y="7572240"/>
            <a:ext cx="21554640" cy="520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Les représentants des fédérations ont un rôle clé dans </a:t>
            </a:r>
            <a:r>
              <a:rPr lang="fr-FR" sz="4800" b="1" strike="noStrike" spc="-1">
                <a:solidFill>
                  <a:srgbClr val="000000"/>
                </a:solidFill>
                <a:latin typeface="Marianne"/>
                <a:ea typeface="DejaVu Sans"/>
              </a:rPr>
              <a:t>l’accompagnement des détenteurs</a:t>
            </a: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, tant pour la création de leur compte que pour la mise à jour de leur râtelier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Elles doivent assurer la </a:t>
            </a:r>
            <a:r>
              <a:rPr lang="fr-FR" sz="4800" b="1" strike="noStrike" spc="-1">
                <a:solidFill>
                  <a:srgbClr val="000000"/>
                </a:solidFill>
                <a:latin typeface="Marianne"/>
                <a:ea typeface="DejaVu Sans"/>
              </a:rPr>
              <a:t>diffusion de l’information </a:t>
            </a: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relative à l’obligation de création de compte dans le SIA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6"/>
          <p:cNvSpPr/>
          <p:nvPr/>
        </p:nvSpPr>
        <p:spPr>
          <a:xfrm>
            <a:off x="3060000" y="3477960"/>
            <a:ext cx="20333880" cy="2277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6600" b="1" strike="noStrike" spc="-1">
                <a:solidFill>
                  <a:srgbClr val="000000"/>
                </a:solidFill>
                <a:latin typeface="Marianne"/>
                <a:ea typeface="Helvetica Neue Medium"/>
              </a:rPr>
              <a:t>E. Les partenariats : Armuriers, fédérations</a:t>
            </a:r>
            <a:endParaRPr lang="fr-FR" sz="6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491400" y="8604360"/>
            <a:ext cx="5596920" cy="100836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b">
            <a:normAutofit fontScale="90000"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6300" b="1" strike="noStrike" spc="-1">
                <a:solidFill>
                  <a:srgbClr val="000000"/>
                </a:solidFill>
                <a:latin typeface="Marianne"/>
                <a:ea typeface="Marianne"/>
              </a:rPr>
              <a:t>Les différents types de comptes SIA</a:t>
            </a:r>
            <a:endParaRPr lang="fr-FR" sz="63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28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329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330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331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2" name="Image 2"/>
          <p:cNvPicPr/>
          <p:nvPr/>
        </p:nvPicPr>
        <p:blipFill>
          <a:blip r:embed="rId3"/>
          <a:stretch/>
        </p:blipFill>
        <p:spPr>
          <a:xfrm>
            <a:off x="6096960" y="3458880"/>
            <a:ext cx="17677800" cy="9590040"/>
          </a:xfrm>
          <a:prstGeom prst="rect">
            <a:avLst/>
          </a:prstGeom>
          <a:ln w="0">
            <a:noFill/>
          </a:ln>
        </p:spPr>
      </p:pic>
      <p:sp>
        <p:nvSpPr>
          <p:cNvPr id="333" name="PlaceHolder 7"/>
          <p:cNvSpPr/>
          <p:nvPr/>
        </p:nvSpPr>
        <p:spPr>
          <a:xfrm>
            <a:off x="3812040" y="1727280"/>
            <a:ext cx="17782920" cy="1147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b">
            <a:norm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6300" b="1" strike="noStrike" spc="-1">
                <a:solidFill>
                  <a:srgbClr val="000000"/>
                </a:solidFill>
                <a:latin typeface="Marianne"/>
                <a:ea typeface="Marianne"/>
              </a:rPr>
              <a:t>F. Les différents types de comptes SIA</a:t>
            </a:r>
            <a:endParaRPr lang="fr-FR" sz="63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3518280" y="4171680"/>
            <a:ext cx="17782920" cy="114768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b">
            <a:norm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6300" b="1" strike="noStrike" spc="-1">
                <a:solidFill>
                  <a:srgbClr val="000000"/>
                </a:solidFill>
                <a:latin typeface="Marianne"/>
                <a:ea typeface="Marianne"/>
              </a:rPr>
              <a:t>F. Les différents types de comptes SIA</a:t>
            </a:r>
            <a:endParaRPr lang="fr-FR" sz="63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35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336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337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338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ZoneTexte 1"/>
          <p:cNvSpPr/>
          <p:nvPr/>
        </p:nvSpPr>
        <p:spPr>
          <a:xfrm>
            <a:off x="5466600" y="6460560"/>
            <a:ext cx="16947720" cy="639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5400" b="1" strike="noStrike" spc="-1">
                <a:solidFill>
                  <a:srgbClr val="000000"/>
                </a:solidFill>
                <a:latin typeface="Marianne"/>
                <a:ea typeface="DejaVu Sans"/>
              </a:rPr>
              <a:t>Compte « chasseur »</a:t>
            </a:r>
            <a:endParaRPr lang="fr-FR" sz="5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40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Pour tous les chasseurs majeurs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Qu’ils aient ou non validé leur permis de chasser pour l’année en cours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Obligatoire pour acheter, vendre ou faire réparer une arme de catégorie C depuis le 8 février 2022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0" name="Image 2"/>
          <p:cNvPicPr/>
          <p:nvPr/>
        </p:nvPicPr>
        <p:blipFill>
          <a:blip r:embed="rId3"/>
          <a:stretch/>
        </p:blipFill>
        <p:spPr>
          <a:xfrm>
            <a:off x="1105920" y="6687360"/>
            <a:ext cx="3694680" cy="3641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3518280" y="4171680"/>
            <a:ext cx="17782920" cy="114768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b">
            <a:norm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6300" b="1" strike="noStrike" spc="-1">
                <a:solidFill>
                  <a:srgbClr val="000000"/>
                </a:solidFill>
                <a:latin typeface="Marianne"/>
                <a:ea typeface="Marianne"/>
              </a:rPr>
              <a:t>F. Les différents types de comptes SIA</a:t>
            </a:r>
            <a:endParaRPr lang="fr-FR" sz="63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42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343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344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345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ZoneTexte 1"/>
          <p:cNvSpPr/>
          <p:nvPr/>
        </p:nvSpPr>
        <p:spPr>
          <a:xfrm>
            <a:off x="5466600" y="6460560"/>
            <a:ext cx="16947720" cy="5787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5400" b="1" strike="noStrike" spc="-1">
                <a:solidFill>
                  <a:srgbClr val="000000"/>
                </a:solidFill>
                <a:latin typeface="Marianne"/>
                <a:ea typeface="DejaVu Sans"/>
              </a:rPr>
              <a:t>Compte « détenteur sans titre »</a:t>
            </a:r>
            <a:endParaRPr lang="fr-FR" sz="5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40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Pour les détenteurs d’armes sans titre, C3, C9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Permet de détenir légalement des armes de catégorie C sous réserve d’en avoir la capacité (certificat médical)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Ne permet pas d’acheter des munitions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7" name="Image 3"/>
          <p:cNvPicPr/>
          <p:nvPr/>
        </p:nvPicPr>
        <p:blipFill>
          <a:blip r:embed="rId3"/>
          <a:stretch/>
        </p:blipFill>
        <p:spPr>
          <a:xfrm>
            <a:off x="1105920" y="6698520"/>
            <a:ext cx="3694680" cy="3783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3518280" y="4171680"/>
            <a:ext cx="17782920" cy="114768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b">
            <a:norm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6300" b="1" strike="noStrike" spc="-1">
                <a:solidFill>
                  <a:srgbClr val="000000"/>
                </a:solidFill>
                <a:latin typeface="Marianne"/>
                <a:ea typeface="Marianne"/>
              </a:rPr>
              <a:t>F. Les différents types de comptes SIA</a:t>
            </a:r>
            <a:endParaRPr lang="fr-FR" sz="63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49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350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351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352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ZoneTexte 1"/>
          <p:cNvSpPr/>
          <p:nvPr/>
        </p:nvSpPr>
        <p:spPr>
          <a:xfrm>
            <a:off x="5466600" y="6460560"/>
            <a:ext cx="16947720" cy="664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5400" b="1" strike="noStrike" spc="-1">
                <a:solidFill>
                  <a:srgbClr val="000000"/>
                </a:solidFill>
                <a:latin typeface="Marianne"/>
                <a:ea typeface="DejaVu Sans"/>
              </a:rPr>
              <a:t>Compte « licencié »</a:t>
            </a:r>
            <a:endParaRPr lang="fr-FR" sz="5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40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Pour les licenciés et anciens licenciés des fédérations nationales de tir, de ball-trap et de ski (biathlon) qui détiennent des armes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Obligatoire pour acheter, vendre ou faire réparer une arme de catégorie B et C à partir de l’ouverture du SIA à ce public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Permet d’acquérir des munitions de catégorie B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4" name="Image 2"/>
          <p:cNvPicPr/>
          <p:nvPr/>
        </p:nvPicPr>
        <p:blipFill>
          <a:blip r:embed="rId3"/>
          <a:stretch/>
        </p:blipFill>
        <p:spPr>
          <a:xfrm>
            <a:off x="1105920" y="6676200"/>
            <a:ext cx="3694680" cy="359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3518280" y="4171680"/>
            <a:ext cx="17782920" cy="114768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b">
            <a:norm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6300" b="1" strike="noStrike" spc="-1">
                <a:solidFill>
                  <a:srgbClr val="000000"/>
                </a:solidFill>
                <a:latin typeface="Marianne"/>
                <a:ea typeface="Marianne"/>
              </a:rPr>
              <a:t>F. Les différents types de comptes SIA</a:t>
            </a:r>
            <a:endParaRPr lang="fr-FR" sz="63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56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357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358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359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ZoneTexte 1"/>
          <p:cNvSpPr/>
          <p:nvPr/>
        </p:nvSpPr>
        <p:spPr>
          <a:xfrm>
            <a:off x="5466600" y="6460560"/>
            <a:ext cx="16947720" cy="505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5400" b="1" strike="noStrike" spc="-1">
                <a:solidFill>
                  <a:srgbClr val="FF0000"/>
                </a:solidFill>
                <a:latin typeface="Marianne"/>
                <a:ea typeface="DejaVu Sans"/>
              </a:rPr>
              <a:t>ATTENTION</a:t>
            </a:r>
            <a:endParaRPr lang="fr-FR" sz="5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40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Le compte « licencié » ne sera ouvert qu’aux tireurs sportifs au premier trimestre 2024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Les tireurs de ball-trap et les biathlètes accèderont au SIA au 2</a:t>
            </a:r>
            <a:r>
              <a:rPr lang="fr-FR" sz="4800" b="0" strike="noStrike" spc="-1" baseline="30000">
                <a:solidFill>
                  <a:srgbClr val="000000"/>
                </a:solidFill>
                <a:latin typeface="Marianne"/>
                <a:ea typeface="DejaVu Sans"/>
              </a:rPr>
              <a:t>e</a:t>
            </a: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 trimestre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1" name="Image 2"/>
          <p:cNvPicPr/>
          <p:nvPr/>
        </p:nvPicPr>
        <p:blipFill>
          <a:blip r:embed="rId3"/>
          <a:stretch/>
        </p:blipFill>
        <p:spPr>
          <a:xfrm>
            <a:off x="1105920" y="6676200"/>
            <a:ext cx="3694680" cy="3596400"/>
          </a:xfrm>
          <a:prstGeom prst="rect">
            <a:avLst/>
          </a:prstGeom>
          <a:ln w="0">
            <a:noFill/>
          </a:ln>
        </p:spPr>
      </p:pic>
      <p:sp>
        <p:nvSpPr>
          <p:cNvPr id="362" name="ZoneTexte 3"/>
          <p:cNvSpPr/>
          <p:nvPr/>
        </p:nvSpPr>
        <p:spPr>
          <a:xfrm>
            <a:off x="1105920" y="11933280"/>
            <a:ext cx="1507932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charset="2"/>
              <a:buChar char=""/>
            </a:pPr>
            <a:r>
              <a:rPr lang="fr-FR" sz="2800" b="0" strike="noStrike" spc="-1">
                <a:solidFill>
                  <a:srgbClr val="FF0000"/>
                </a:solidFill>
                <a:latin typeface="Marianne"/>
                <a:ea typeface="DejaVu Sans"/>
              </a:rPr>
              <a:t>Démonstration de création de compte à suivre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364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365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366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ZoneTexte 1"/>
          <p:cNvSpPr/>
          <p:nvPr/>
        </p:nvSpPr>
        <p:spPr>
          <a:xfrm>
            <a:off x="2173680" y="6583680"/>
            <a:ext cx="21017880" cy="338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600" b="1" strike="noStrike" spc="-1">
                <a:solidFill>
                  <a:srgbClr val="C00000"/>
                </a:solidFill>
                <a:latin typeface="Marianne"/>
                <a:ea typeface="DejaVu Sans"/>
              </a:rPr>
              <a:t>4</a:t>
            </a:r>
            <a:endParaRPr lang="fr-FR" sz="9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6000" b="1" strike="noStrike" spc="-1">
                <a:solidFill>
                  <a:srgbClr val="002060"/>
                </a:solidFill>
                <a:latin typeface="Marianne"/>
                <a:ea typeface="DejaVu Sans"/>
              </a:rPr>
              <a:t>Les évolutions réglementaires associées</a:t>
            </a:r>
            <a:endParaRPr lang="fr-FR" sz="6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6000" b="1" strike="noStrike" spc="-1">
                <a:solidFill>
                  <a:srgbClr val="002060"/>
                </a:solidFill>
                <a:latin typeface="Marianne"/>
                <a:ea typeface="DejaVu Sans"/>
              </a:rPr>
              <a:t>à l’ouverture du SIA aux tireurs sportifs</a:t>
            </a:r>
            <a:endParaRPr lang="fr-FR" sz="6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3299760" y="6735960"/>
            <a:ext cx="17782920" cy="114768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b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6600" b="1" strike="noStrike" spc="-1">
                <a:solidFill>
                  <a:srgbClr val="002060"/>
                </a:solidFill>
                <a:latin typeface="Marianne"/>
                <a:ea typeface="DejaVu Sans"/>
              </a:rPr>
              <a:t>1/ Une autorisation unique</a:t>
            </a:r>
            <a:endParaRPr lang="fr-FR" sz="66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69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370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371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372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3" name="Image 6" descr="Image"/>
          <p:cNvPicPr/>
          <p:nvPr/>
        </p:nvPicPr>
        <p:blipFill>
          <a:blip r:embed="rId3"/>
          <a:stretch/>
        </p:blipFill>
        <p:spPr>
          <a:xfrm>
            <a:off x="11469600" y="10703160"/>
            <a:ext cx="13201920" cy="290196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375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376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377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14848920" y="2449800"/>
            <a:ext cx="8897040" cy="114768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b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0" strike="noStrike" spc="-1">
                <a:solidFill>
                  <a:srgbClr val="002060"/>
                </a:solidFill>
                <a:latin typeface="Marianne"/>
                <a:ea typeface="Marianne"/>
              </a:rPr>
              <a:t>Les évolutions réglementaires associées à l’ouverture du SIA aux tireurs sportifs</a:t>
            </a: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79" name="Connecteur droit 9"/>
          <p:cNvCxnSpPr/>
          <p:nvPr/>
        </p:nvCxnSpPr>
        <p:spPr>
          <a:xfrm>
            <a:off x="14530680" y="2449800"/>
            <a:ext cx="8280" cy="1164240"/>
          </a:xfrm>
          <a:prstGeom prst="straightConnector1">
            <a:avLst/>
          </a:prstGeom>
          <a:ln w="57150">
            <a:solidFill>
              <a:srgbClr val="00A2FF"/>
            </a:solidFill>
            <a:round/>
          </a:ln>
        </p:spPr>
      </p:cxnSp>
      <p:sp>
        <p:nvSpPr>
          <p:cNvPr id="380" name="ZoneTexte 4"/>
          <p:cNvSpPr/>
          <p:nvPr/>
        </p:nvSpPr>
        <p:spPr>
          <a:xfrm>
            <a:off x="2775960" y="4625280"/>
            <a:ext cx="22978080" cy="100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spcBef>
                <a:spcPts val="8201"/>
              </a:spcBef>
              <a:tabLst>
                <a:tab pos="0" algn="l"/>
              </a:tabLst>
            </a:pPr>
            <a:r>
              <a:rPr lang="fr-FR" sz="6000" b="1" strike="noStrike" spc="-1">
                <a:solidFill>
                  <a:srgbClr val="000000"/>
                </a:solidFill>
                <a:latin typeface="Marianne"/>
                <a:ea typeface="Marianne Medium"/>
              </a:rPr>
              <a:t>Une autorisation unique valable 5 ans</a:t>
            </a:r>
            <a:endParaRPr lang="fr-FR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Rectangle 1"/>
          <p:cNvSpPr/>
          <p:nvPr/>
        </p:nvSpPr>
        <p:spPr>
          <a:xfrm>
            <a:off x="1575360" y="6649200"/>
            <a:ext cx="21256560" cy="520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685800" indent="-6858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Autorisation attachée à la personne et non à l’arme 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 marL="685800" indent="-6858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Valable 5 ans à compter de la dernière autorisation délivrée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 marL="685800" indent="-6858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Pour tout le quota d’armes et éléments d’armes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 marL="685800" indent="-6858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Suppression du délai de six mois avant caducité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383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384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385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14848920" y="2449800"/>
            <a:ext cx="8897040" cy="114768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b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0" strike="noStrike" spc="-1">
                <a:solidFill>
                  <a:srgbClr val="002060"/>
                </a:solidFill>
                <a:latin typeface="Marianne"/>
                <a:ea typeface="Marianne"/>
              </a:rPr>
              <a:t>Les évolutions réglementaires associées à l’ouverture du SIA aux tireurs sportifs</a:t>
            </a: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87" name="Connecteur droit 9"/>
          <p:cNvCxnSpPr/>
          <p:nvPr/>
        </p:nvCxnSpPr>
        <p:spPr>
          <a:xfrm>
            <a:off x="14530680" y="2449800"/>
            <a:ext cx="8280" cy="1164240"/>
          </a:xfrm>
          <a:prstGeom prst="straightConnector1">
            <a:avLst/>
          </a:prstGeom>
          <a:ln w="57150">
            <a:solidFill>
              <a:srgbClr val="00A2FF"/>
            </a:solidFill>
            <a:round/>
          </a:ln>
        </p:spPr>
      </p:cxnSp>
      <p:sp>
        <p:nvSpPr>
          <p:cNvPr id="388" name="ZoneTexte 4"/>
          <p:cNvSpPr/>
          <p:nvPr/>
        </p:nvSpPr>
        <p:spPr>
          <a:xfrm>
            <a:off x="2775960" y="4625280"/>
            <a:ext cx="22978080" cy="100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spcBef>
                <a:spcPts val="8201"/>
              </a:spcBef>
              <a:tabLst>
                <a:tab pos="0" algn="l"/>
              </a:tabLst>
            </a:pPr>
            <a:r>
              <a:rPr lang="fr-FR" sz="6000" b="1" strike="noStrike" spc="-1">
                <a:solidFill>
                  <a:srgbClr val="000000"/>
                </a:solidFill>
                <a:latin typeface="Marianne"/>
                <a:ea typeface="Marianne Medium"/>
              </a:rPr>
              <a:t>Le renouvellement de l’autorisation</a:t>
            </a:r>
            <a:endParaRPr lang="fr-FR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Rectangle 1"/>
          <p:cNvSpPr/>
          <p:nvPr/>
        </p:nvSpPr>
        <p:spPr>
          <a:xfrm>
            <a:off x="1575360" y="6649200"/>
            <a:ext cx="21256560" cy="228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685800" indent="-6858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Délai de refus implicite fixé à trois mois (au lieu de deux mois)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 marL="685800" indent="-6858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Suppression du récépissé valant autorisation provisoire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169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170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171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ZoneTexte 1"/>
          <p:cNvSpPr/>
          <p:nvPr/>
        </p:nvSpPr>
        <p:spPr>
          <a:xfrm>
            <a:off x="2173680" y="6583680"/>
            <a:ext cx="21017880" cy="338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600" b="1" strike="noStrike" spc="-1">
                <a:solidFill>
                  <a:srgbClr val="C00000"/>
                </a:solidFill>
                <a:latin typeface="Marianne"/>
                <a:ea typeface="DejaVu Sans"/>
              </a:rPr>
              <a:t>1</a:t>
            </a:r>
            <a:endParaRPr lang="fr-FR" sz="9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6000" b="1" strike="noStrike" spc="-1">
                <a:solidFill>
                  <a:srgbClr val="002060"/>
                </a:solidFill>
                <a:latin typeface="Marianne"/>
                <a:ea typeface="DejaVu Sans"/>
              </a:rPr>
              <a:t>Un mode de gestion obsolète</a:t>
            </a:r>
            <a:endParaRPr lang="fr-FR" sz="6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6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title"/>
          </p:nvPr>
        </p:nvSpPr>
        <p:spPr>
          <a:xfrm>
            <a:off x="3315960" y="5529960"/>
            <a:ext cx="17782920" cy="114768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b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6600" b="1" strike="noStrike" spc="-1">
                <a:solidFill>
                  <a:srgbClr val="002060"/>
                </a:solidFill>
                <a:latin typeface="Marianne"/>
                <a:ea typeface="Marianne"/>
              </a:rPr>
              <a:t>2 / La simplification des quotas</a:t>
            </a:r>
            <a:endParaRPr lang="fr-FR" sz="66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91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392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393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394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5" name="Image 6" descr="Image"/>
          <p:cNvPicPr/>
          <p:nvPr/>
        </p:nvPicPr>
        <p:blipFill>
          <a:blip r:embed="rId3"/>
          <a:stretch/>
        </p:blipFill>
        <p:spPr>
          <a:xfrm>
            <a:off x="11469600" y="10703160"/>
            <a:ext cx="13201920" cy="290196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14848920" y="2449800"/>
            <a:ext cx="8897040" cy="114768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b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0" strike="noStrike" spc="-1">
                <a:solidFill>
                  <a:srgbClr val="002060"/>
                </a:solidFill>
                <a:latin typeface="Marianne"/>
                <a:ea typeface="Marianne"/>
              </a:rPr>
              <a:t>Les évolutions réglementaires associées à l’ouverture du SIA aux tireurs sportifs</a:t>
            </a: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97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398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399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400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ZoneTexte 1"/>
          <p:cNvSpPr/>
          <p:nvPr/>
        </p:nvSpPr>
        <p:spPr>
          <a:xfrm>
            <a:off x="1575360" y="4691160"/>
            <a:ext cx="21017880" cy="289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1" strike="noStrike" spc="-1">
                <a:solidFill>
                  <a:srgbClr val="000000"/>
                </a:solidFill>
                <a:latin typeface="Marianne"/>
                <a:ea typeface="DejaVu Sans"/>
              </a:rPr>
              <a:t>Simplification des quotas d’acquisition et de détention à partir du 1</a:t>
            </a:r>
            <a:r>
              <a:rPr lang="fr-FR" sz="4800" b="1" strike="noStrike" spc="-1" baseline="30000">
                <a:solidFill>
                  <a:srgbClr val="000000"/>
                </a:solidFill>
                <a:latin typeface="Marianne"/>
                <a:ea typeface="DejaVu Sans"/>
              </a:rPr>
              <a:t>er</a:t>
            </a:r>
            <a:r>
              <a:rPr lang="fr-FR" sz="4800" b="1" strike="noStrike" spc="-1">
                <a:solidFill>
                  <a:srgbClr val="000000"/>
                </a:solidFill>
                <a:latin typeface="Marianne"/>
                <a:ea typeface="DejaVu Sans"/>
              </a:rPr>
              <a:t> janvier 2024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4800" b="1" strike="noStrike" spc="-1">
                <a:solidFill>
                  <a:srgbClr val="FF0000"/>
                </a:solidFill>
                <a:latin typeface="Marianne"/>
                <a:ea typeface="DejaVu Sans"/>
              </a:rPr>
              <a:t>Pour les tireurs sportifs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40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02" name="Connecteur droit 3"/>
          <p:cNvCxnSpPr/>
          <p:nvPr/>
        </p:nvCxnSpPr>
        <p:spPr>
          <a:xfrm>
            <a:off x="14530680" y="2449800"/>
            <a:ext cx="8280" cy="1164240"/>
          </a:xfrm>
          <a:prstGeom prst="straightConnector1">
            <a:avLst/>
          </a:prstGeom>
          <a:ln w="57150">
            <a:solidFill>
              <a:srgbClr val="00A2FF"/>
            </a:solidFill>
            <a:round/>
          </a:ln>
        </p:spPr>
      </p:cxnSp>
      <p:pic>
        <p:nvPicPr>
          <p:cNvPr id="403" name="Image 2"/>
          <p:cNvPicPr/>
          <p:nvPr/>
        </p:nvPicPr>
        <p:blipFill>
          <a:blip r:embed="rId3"/>
          <a:stretch/>
        </p:blipFill>
        <p:spPr>
          <a:xfrm>
            <a:off x="1353960" y="7080480"/>
            <a:ext cx="22090680" cy="6734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14848920" y="2449800"/>
            <a:ext cx="8897040" cy="114768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b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0" strike="noStrike" spc="-1">
                <a:solidFill>
                  <a:srgbClr val="002060"/>
                </a:solidFill>
                <a:latin typeface="Marianne"/>
                <a:ea typeface="Marianne"/>
              </a:rPr>
              <a:t>Les évolutions réglementaires associées à l’ouverture du SIA aux tireurs sportifs</a:t>
            </a: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05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406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407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408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ZoneTexte 1"/>
          <p:cNvSpPr/>
          <p:nvPr/>
        </p:nvSpPr>
        <p:spPr>
          <a:xfrm>
            <a:off x="1575360" y="5009400"/>
            <a:ext cx="6745320" cy="593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1" strike="noStrike" spc="-1">
                <a:solidFill>
                  <a:srgbClr val="000000"/>
                </a:solidFill>
                <a:latin typeface="Marianne"/>
                <a:ea typeface="DejaVu Sans"/>
              </a:rPr>
              <a:t>Simplification des quotas d’acquisition et de détention à partir du 1</a:t>
            </a:r>
            <a:r>
              <a:rPr lang="fr-FR" sz="4800" b="1" strike="noStrike" spc="-1" baseline="30000">
                <a:solidFill>
                  <a:srgbClr val="000000"/>
                </a:solidFill>
                <a:latin typeface="Marianne"/>
                <a:ea typeface="DejaVu Sans"/>
              </a:rPr>
              <a:t>er</a:t>
            </a:r>
            <a:r>
              <a:rPr lang="fr-FR" sz="4800" b="1" strike="noStrike" spc="-1">
                <a:solidFill>
                  <a:srgbClr val="000000"/>
                </a:solidFill>
                <a:latin typeface="Marianne"/>
                <a:ea typeface="DejaVu Sans"/>
              </a:rPr>
              <a:t> janvier 2024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4800" b="1" strike="noStrike" spc="-1">
                <a:solidFill>
                  <a:srgbClr val="FF0000"/>
                </a:solidFill>
                <a:latin typeface="Marianne"/>
                <a:ea typeface="DejaVu Sans"/>
              </a:rPr>
              <a:t>Pour les clubs de tir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10" name="Connecteur droit 3"/>
          <p:cNvCxnSpPr/>
          <p:nvPr/>
        </p:nvCxnSpPr>
        <p:spPr>
          <a:xfrm>
            <a:off x="14530680" y="2449800"/>
            <a:ext cx="8280" cy="1164240"/>
          </a:xfrm>
          <a:prstGeom prst="straightConnector1">
            <a:avLst/>
          </a:prstGeom>
          <a:ln w="57150">
            <a:solidFill>
              <a:srgbClr val="00A2FF"/>
            </a:solidFill>
            <a:round/>
          </a:ln>
        </p:spPr>
      </p:cxnSp>
      <p:pic>
        <p:nvPicPr>
          <p:cNvPr id="411" name="Image 2"/>
          <p:cNvPicPr/>
          <p:nvPr/>
        </p:nvPicPr>
        <p:blipFill>
          <a:blip r:embed="rId3"/>
          <a:stretch/>
        </p:blipFill>
        <p:spPr>
          <a:xfrm>
            <a:off x="8975520" y="4192200"/>
            <a:ext cx="13379400" cy="8957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413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414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415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6" name="ZoneTexte 1"/>
          <p:cNvSpPr/>
          <p:nvPr/>
        </p:nvSpPr>
        <p:spPr>
          <a:xfrm>
            <a:off x="1416240" y="5327280"/>
            <a:ext cx="21494880" cy="667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1" strike="noStrike" spc="-1">
                <a:solidFill>
                  <a:srgbClr val="C00000"/>
                </a:solidFill>
                <a:latin typeface="Marianne"/>
                <a:ea typeface="DejaVu Sans"/>
              </a:rPr>
              <a:t>Les armes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4800" b="1" strike="noStrike" spc="-1">
                <a:solidFill>
                  <a:srgbClr val="000000"/>
                </a:solidFill>
                <a:latin typeface="Marianne"/>
                <a:ea typeface="DejaVu Sans"/>
              </a:rPr>
              <a:t>Sont comprises dans les quotas :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Les armes de catégories A1 et B autorisées au titre du tir sportif</a:t>
            </a:r>
            <a:r>
              <a:rPr sz="4800"/>
              <a:t/>
            </a:r>
            <a:br>
              <a:rPr sz="4800"/>
            </a:b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(y compris les fusils à pompe à canon rayé acquis avant le 1</a:t>
            </a:r>
            <a:r>
              <a:rPr lang="fr-FR" sz="4800" b="0" strike="noStrike" spc="-1" baseline="30000">
                <a:solidFill>
                  <a:srgbClr val="000000"/>
                </a:solidFill>
                <a:latin typeface="Marianne"/>
                <a:ea typeface="DejaVu Sans"/>
              </a:rPr>
              <a:t>er</a:t>
            </a: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 août 2018 – Décret à venir)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4800" b="1" strike="noStrike" spc="-1">
                <a:solidFill>
                  <a:srgbClr val="000000"/>
                </a:solidFill>
                <a:latin typeface="Marianne"/>
                <a:ea typeface="DejaVu Sans"/>
              </a:rPr>
              <a:t>Ne sont pas comprises dans les quotas :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Les armes détenues en vertu d’un modèle 13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14848920" y="2449800"/>
            <a:ext cx="8897040" cy="114768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b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0" strike="noStrike" spc="-1">
                <a:solidFill>
                  <a:srgbClr val="002060"/>
                </a:solidFill>
                <a:latin typeface="Marianne"/>
                <a:ea typeface="Marianne"/>
              </a:rPr>
              <a:t>Les évolutions réglementaires associées à l’ouverture du SIA aux tireurs sportifs</a:t>
            </a: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18" name="Connecteur droit 9"/>
          <p:cNvCxnSpPr/>
          <p:nvPr/>
        </p:nvCxnSpPr>
        <p:spPr>
          <a:xfrm>
            <a:off x="14530680" y="2449800"/>
            <a:ext cx="8280" cy="1164240"/>
          </a:xfrm>
          <a:prstGeom prst="straightConnector1">
            <a:avLst/>
          </a:prstGeom>
          <a:ln w="57150">
            <a:solidFill>
              <a:srgbClr val="00A2FF"/>
            </a:solidFill>
            <a:round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420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421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422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ZoneTexte 1"/>
          <p:cNvSpPr/>
          <p:nvPr/>
        </p:nvSpPr>
        <p:spPr>
          <a:xfrm>
            <a:off x="1436040" y="4810680"/>
            <a:ext cx="21494880" cy="8132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1" strike="noStrike" spc="-1">
                <a:solidFill>
                  <a:srgbClr val="C00000"/>
                </a:solidFill>
                <a:latin typeface="Marianne"/>
                <a:ea typeface="DejaVu Sans"/>
              </a:rPr>
              <a:t>Les éléments d’armes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4800" b="1" strike="noStrike" spc="-1">
                <a:solidFill>
                  <a:srgbClr val="000000"/>
                </a:solidFill>
                <a:latin typeface="Marianne"/>
                <a:ea typeface="DejaVu Sans"/>
              </a:rPr>
              <a:t>Sont comprises dans les quotas </a:t>
            </a: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: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Les carcasses ou parties inférieures de boites de culasse (y compris, depuis le 1</a:t>
            </a:r>
            <a:r>
              <a:rPr lang="fr-FR" sz="4800" b="0" strike="noStrike" spc="-1" baseline="30000">
                <a:solidFill>
                  <a:srgbClr val="000000"/>
                </a:solidFill>
                <a:latin typeface="Marianne"/>
                <a:ea typeface="DejaVu Sans"/>
              </a:rPr>
              <a:t>er</a:t>
            </a: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 septembre 2023, celles qui ont été acquises avant le 1</a:t>
            </a:r>
            <a:r>
              <a:rPr lang="fr-FR" sz="4800" b="0" strike="noStrike" spc="-1" baseline="30000">
                <a:solidFill>
                  <a:srgbClr val="000000"/>
                </a:solidFill>
                <a:latin typeface="Marianne"/>
                <a:ea typeface="DejaVu Sans"/>
              </a:rPr>
              <a:t>er</a:t>
            </a: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 août 2018)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4800" b="1" strike="noStrike" spc="-1">
                <a:solidFill>
                  <a:srgbClr val="000000"/>
                </a:solidFill>
                <a:latin typeface="Marianne"/>
                <a:ea typeface="DejaVu Sans"/>
              </a:rPr>
              <a:t>Ne sont pas comprises dans les quotas d’armes </a:t>
            </a: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: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 marL="685800" indent="-6858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Tous les autres éléments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 marL="685800" indent="-6858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Toutefois les « conversions » ouvrent droit à un quota distinct d’acquisition de munitions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14848920" y="2449800"/>
            <a:ext cx="8897040" cy="114768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b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0" strike="noStrike" spc="-1">
                <a:solidFill>
                  <a:srgbClr val="002060"/>
                </a:solidFill>
                <a:latin typeface="Marianne"/>
                <a:ea typeface="Marianne"/>
              </a:rPr>
              <a:t>Les évolutions réglementaires associées à l’ouverture du SIA aux tireurs sportifs</a:t>
            </a: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25" name="Connecteur droit 9"/>
          <p:cNvCxnSpPr/>
          <p:nvPr/>
        </p:nvCxnSpPr>
        <p:spPr>
          <a:xfrm>
            <a:off x="14530680" y="2449800"/>
            <a:ext cx="8280" cy="1164240"/>
          </a:xfrm>
          <a:prstGeom prst="straightConnector1">
            <a:avLst/>
          </a:prstGeom>
          <a:ln w="57150">
            <a:solidFill>
              <a:srgbClr val="00A2FF"/>
            </a:solidFill>
            <a:round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427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428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429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0" name="ZoneTexte 1"/>
          <p:cNvSpPr/>
          <p:nvPr/>
        </p:nvSpPr>
        <p:spPr>
          <a:xfrm>
            <a:off x="1416240" y="5327280"/>
            <a:ext cx="21494880" cy="593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Conséquences en cas dépassement du nouveau quota de 15 armes et éléments d’armes :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Régularisation avant le 31 décembre 2024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A défaut, dessaisissement par le préfet en situation de compétence liée 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  <a:p>
            <a:pPr marL="1143000" lvl="1" indent="-6858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4800" b="0" strike="noStrike" spc="-1">
                <a:solidFill>
                  <a:srgbClr val="000000"/>
                </a:solidFill>
                <a:latin typeface="Marianne"/>
                <a:ea typeface="DejaVu Sans"/>
              </a:rPr>
              <a:t>pas d’indemnisation du détenteur (L. 312-12 du CSI) </a:t>
            </a:r>
            <a:endParaRPr lang="fr-FR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1" name="PlaceHolder 1"/>
          <p:cNvSpPr>
            <a:spLocks noGrp="1"/>
          </p:cNvSpPr>
          <p:nvPr>
            <p:ph type="title"/>
          </p:nvPr>
        </p:nvSpPr>
        <p:spPr>
          <a:xfrm>
            <a:off x="14848920" y="2449800"/>
            <a:ext cx="8897040" cy="114768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b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0" strike="noStrike" spc="-1">
                <a:solidFill>
                  <a:srgbClr val="002060"/>
                </a:solidFill>
                <a:latin typeface="Marianne"/>
                <a:ea typeface="Marianne"/>
              </a:rPr>
              <a:t>Les évolutions réglementaires associées à l’ouverture du SIA aux tireurs sportifs</a:t>
            </a: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32" name="Connecteur droit 9"/>
          <p:cNvCxnSpPr/>
          <p:nvPr/>
        </p:nvCxnSpPr>
        <p:spPr>
          <a:xfrm>
            <a:off x="14530680" y="2449800"/>
            <a:ext cx="8280" cy="1164240"/>
          </a:xfrm>
          <a:prstGeom prst="straightConnector1">
            <a:avLst/>
          </a:prstGeom>
          <a:ln w="57150">
            <a:solidFill>
              <a:srgbClr val="00A2FF"/>
            </a:solidFill>
            <a:round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3518280" y="4171680"/>
            <a:ext cx="17782920" cy="114768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b">
            <a:norm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6000" b="1" strike="noStrike" spc="-1">
                <a:solidFill>
                  <a:srgbClr val="000000"/>
                </a:solidFill>
                <a:latin typeface="Marianne"/>
                <a:ea typeface="DejaVu Sans"/>
              </a:rPr>
              <a:t>Un mode de gestion obsolète</a:t>
            </a:r>
            <a:endParaRPr lang="fr-FR" sz="60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4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175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176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177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ZoneTexte 1"/>
          <p:cNvSpPr/>
          <p:nvPr/>
        </p:nvSpPr>
        <p:spPr>
          <a:xfrm>
            <a:off x="1396440" y="6460560"/>
            <a:ext cx="21017880" cy="486141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914400" indent="-914400">
              <a:lnSpc>
                <a:spcPct val="100000"/>
              </a:lnSpc>
              <a:spcBef>
                <a:spcPts val="573"/>
              </a:spcBef>
              <a:spcAft>
                <a:spcPts val="573"/>
              </a:spcAft>
              <a:buClr>
                <a:srgbClr val="000000"/>
              </a:buClr>
              <a:buFont typeface="+mj-lt"/>
              <a:buAutoNum type="alphaUcPeriod"/>
            </a:pPr>
            <a:r>
              <a:rPr lang="fr-FR" sz="5400" b="0" strike="noStrike" spc="-1" dirty="0">
                <a:solidFill>
                  <a:srgbClr val="000000"/>
                </a:solidFill>
                <a:latin typeface="Marianne"/>
                <a:ea typeface="DejaVu Sans"/>
              </a:rPr>
              <a:t>Une réglementation complexe</a:t>
            </a:r>
            <a:endParaRPr lang="fr-FR" sz="5400" b="0" strike="noStrike" spc="-1" dirty="0">
              <a:solidFill>
                <a:srgbClr val="000000"/>
              </a:solidFill>
              <a:latin typeface="Arial"/>
            </a:endParaRPr>
          </a:p>
          <a:p>
            <a:pPr marL="914400" indent="-914400">
              <a:lnSpc>
                <a:spcPct val="100000"/>
              </a:lnSpc>
              <a:spcBef>
                <a:spcPts val="573"/>
              </a:spcBef>
              <a:spcAft>
                <a:spcPts val="573"/>
              </a:spcAft>
              <a:buFont typeface="+mj-lt"/>
              <a:buAutoNum type="alphaUcPeriod"/>
            </a:pPr>
            <a:endParaRPr lang="fr-FR" sz="5400" b="0" strike="noStrike" spc="-1" dirty="0">
              <a:solidFill>
                <a:srgbClr val="000000"/>
              </a:solidFill>
              <a:latin typeface="Arial"/>
            </a:endParaRPr>
          </a:p>
          <a:p>
            <a:pPr marL="914400" indent="-914400">
              <a:lnSpc>
                <a:spcPct val="100000"/>
              </a:lnSpc>
              <a:spcBef>
                <a:spcPts val="573"/>
              </a:spcBef>
              <a:spcAft>
                <a:spcPts val="573"/>
              </a:spcAft>
              <a:buClr>
                <a:srgbClr val="000000"/>
              </a:buClr>
              <a:buFont typeface="+mj-lt"/>
              <a:buAutoNum type="alphaUcPeriod"/>
            </a:pPr>
            <a:r>
              <a:rPr lang="fr-FR" sz="5400" b="0" strike="noStrike" spc="-1" dirty="0">
                <a:solidFill>
                  <a:srgbClr val="000000"/>
                </a:solidFill>
                <a:latin typeface="Marianne"/>
                <a:ea typeface="DejaVu Sans"/>
              </a:rPr>
              <a:t>Un circuit papier exclusif</a:t>
            </a:r>
            <a:endParaRPr lang="fr-FR" sz="5400" b="0" strike="noStrike" spc="-1" dirty="0">
              <a:solidFill>
                <a:srgbClr val="000000"/>
              </a:solidFill>
              <a:latin typeface="Arial"/>
            </a:endParaRPr>
          </a:p>
          <a:p>
            <a:pPr marL="914400" indent="-914400">
              <a:lnSpc>
                <a:spcPct val="100000"/>
              </a:lnSpc>
              <a:spcBef>
                <a:spcPts val="573"/>
              </a:spcBef>
              <a:spcAft>
                <a:spcPts val="573"/>
              </a:spcAft>
              <a:buFont typeface="+mj-lt"/>
              <a:buAutoNum type="alphaUcPeriod"/>
            </a:pPr>
            <a:endParaRPr lang="fr-FR" sz="5400" b="0" strike="noStrike" spc="-1" dirty="0">
              <a:solidFill>
                <a:srgbClr val="000000"/>
              </a:solidFill>
              <a:latin typeface="Arial"/>
            </a:endParaRPr>
          </a:p>
          <a:p>
            <a:pPr marL="914400" indent="-914400">
              <a:lnSpc>
                <a:spcPct val="100000"/>
              </a:lnSpc>
              <a:spcBef>
                <a:spcPts val="573"/>
              </a:spcBef>
              <a:spcAft>
                <a:spcPts val="573"/>
              </a:spcAft>
              <a:buClr>
                <a:srgbClr val="000000"/>
              </a:buClr>
              <a:buFont typeface="+mj-lt"/>
              <a:buAutoNum type="alphaUcPeriod"/>
            </a:pPr>
            <a:r>
              <a:rPr lang="fr-FR" sz="5400" b="0" strike="noStrike" spc="-1" dirty="0">
                <a:solidFill>
                  <a:srgbClr val="000000"/>
                </a:solidFill>
                <a:latin typeface="Marianne"/>
                <a:ea typeface="DejaVu Sans"/>
              </a:rPr>
              <a:t>Un outil numérique dépassé : AGRIPPA</a:t>
            </a:r>
            <a:endParaRPr lang="fr-FR" sz="5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180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181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182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ZoneTexte 1"/>
          <p:cNvSpPr/>
          <p:nvPr/>
        </p:nvSpPr>
        <p:spPr>
          <a:xfrm>
            <a:off x="1575360" y="5141880"/>
            <a:ext cx="21871800" cy="191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743040" indent="-743040">
              <a:lnSpc>
                <a:spcPct val="100000"/>
              </a:lnSpc>
              <a:spcBef>
                <a:spcPts val="573"/>
              </a:spcBef>
              <a:spcAft>
                <a:spcPts val="573"/>
              </a:spcAft>
              <a:buClr>
                <a:srgbClr val="000000"/>
              </a:buClr>
              <a:buFont typeface="Arial"/>
              <a:buAutoNum type="alphaUcPeriod"/>
            </a:pPr>
            <a:r>
              <a:rPr lang="fr-FR" sz="6000" b="1" strike="noStrike" spc="-1">
                <a:solidFill>
                  <a:srgbClr val="000000"/>
                </a:solidFill>
                <a:latin typeface="Marianne"/>
                <a:ea typeface="DejaVu Sans"/>
              </a:rPr>
              <a:t> Une réglementation complexe dans sa mise en œuvre et sa compréhension</a:t>
            </a:r>
            <a:endParaRPr lang="fr-FR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Rectangle 3"/>
          <p:cNvSpPr/>
          <p:nvPr/>
        </p:nvSpPr>
        <p:spPr>
          <a:xfrm>
            <a:off x="1575360" y="7970760"/>
            <a:ext cx="21017880" cy="338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685800" indent="-6858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5400" b="0" strike="noStrike" spc="-1">
                <a:solidFill>
                  <a:srgbClr val="000000"/>
                </a:solidFill>
                <a:latin typeface="Marianne"/>
                <a:ea typeface="DejaVu Sans"/>
              </a:rPr>
              <a:t>Gestion des délais (multiples autorisations)</a:t>
            </a:r>
            <a:endParaRPr lang="fr-FR" sz="54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5400" b="0" strike="noStrike" spc="-1">
                <a:solidFill>
                  <a:srgbClr val="000000"/>
                </a:solidFill>
                <a:latin typeface="Marianne"/>
                <a:ea typeface="DejaVu Sans"/>
              </a:rPr>
              <a:t>Documents (variété des pièces justificatives à fournir)</a:t>
            </a:r>
            <a:endParaRPr lang="fr-FR" sz="54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5400" b="0" strike="noStrike" spc="-1">
                <a:solidFill>
                  <a:srgbClr val="000000"/>
                </a:solidFill>
                <a:latin typeface="Marianne"/>
                <a:ea typeface="DejaVu Sans"/>
              </a:rPr>
              <a:t>Pratiques des préfectures non harmonisées</a:t>
            </a:r>
            <a:endParaRPr lang="fr-FR" sz="54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5400" b="0" strike="noStrike" spc="-1">
                <a:solidFill>
                  <a:srgbClr val="000000"/>
                </a:solidFill>
                <a:latin typeface="Marianne"/>
                <a:ea typeface="DejaVu Sans"/>
              </a:rPr>
              <a:t>Application de la réglementation non-uniforme</a:t>
            </a:r>
            <a:endParaRPr lang="fr-FR" sz="5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186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187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188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ZoneTexte 1"/>
          <p:cNvSpPr/>
          <p:nvPr/>
        </p:nvSpPr>
        <p:spPr>
          <a:xfrm>
            <a:off x="1575360" y="5141880"/>
            <a:ext cx="21871800" cy="100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743040" indent="-743040">
              <a:lnSpc>
                <a:spcPct val="100000"/>
              </a:lnSpc>
              <a:spcBef>
                <a:spcPts val="573"/>
              </a:spcBef>
              <a:spcAft>
                <a:spcPts val="573"/>
              </a:spcAft>
              <a:buClr>
                <a:srgbClr val="000000"/>
              </a:buClr>
              <a:buFont typeface="Arial"/>
              <a:buAutoNum type="alphaUcPeriod" startAt="2"/>
            </a:pPr>
            <a:r>
              <a:rPr lang="fr-FR" sz="6000" b="1" strike="noStrike" spc="-1">
                <a:solidFill>
                  <a:srgbClr val="000000"/>
                </a:solidFill>
                <a:latin typeface="Marianne"/>
                <a:ea typeface="DejaVu Sans"/>
              </a:rPr>
              <a:t> Un circuit papier exclusif</a:t>
            </a:r>
            <a:endParaRPr lang="fr-FR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Rectangle 3"/>
          <p:cNvSpPr/>
          <p:nvPr/>
        </p:nvSpPr>
        <p:spPr>
          <a:xfrm>
            <a:off x="1575360" y="7068600"/>
            <a:ext cx="21017880" cy="420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685800" indent="-6858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5400" b="0" strike="noStrike" spc="-1">
                <a:solidFill>
                  <a:srgbClr val="000000"/>
                </a:solidFill>
                <a:latin typeface="Marianne"/>
                <a:ea typeface="DejaVu Sans"/>
              </a:rPr>
              <a:t>Circuit de transmission papier non sécurisé</a:t>
            </a:r>
            <a:endParaRPr lang="fr-FR" sz="54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5400" b="0" strike="noStrike" spc="-1">
                <a:solidFill>
                  <a:srgbClr val="000000"/>
                </a:solidFill>
                <a:latin typeface="Marianne"/>
                <a:ea typeface="DejaVu Sans"/>
              </a:rPr>
              <a:t>Instruction des dossiers dans des délais trop longs</a:t>
            </a:r>
            <a:endParaRPr lang="fr-FR" sz="54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5400" b="0" strike="noStrike" spc="-1">
                <a:solidFill>
                  <a:srgbClr val="000000"/>
                </a:solidFill>
                <a:latin typeface="Marianne"/>
                <a:ea typeface="DejaVu Sans"/>
              </a:rPr>
              <a:t>Redondance des procédures (pièces justificatives à fournir plusieurs fois)</a:t>
            </a:r>
            <a:endParaRPr lang="fr-FR" sz="54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5400" b="0" strike="noStrike" spc="-1">
                <a:solidFill>
                  <a:srgbClr val="000000"/>
                </a:solidFill>
                <a:latin typeface="Marianne"/>
                <a:ea typeface="DejaVu Sans"/>
              </a:rPr>
              <a:t>Procédure lourde de modification de la CEAF « papier »</a:t>
            </a:r>
            <a:endParaRPr lang="fr-FR" sz="5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192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193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194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ZoneTexte 1"/>
          <p:cNvSpPr/>
          <p:nvPr/>
        </p:nvSpPr>
        <p:spPr>
          <a:xfrm>
            <a:off x="1575360" y="5141880"/>
            <a:ext cx="21871800" cy="100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743040" indent="-743040">
              <a:lnSpc>
                <a:spcPct val="100000"/>
              </a:lnSpc>
              <a:spcBef>
                <a:spcPts val="573"/>
              </a:spcBef>
              <a:spcAft>
                <a:spcPts val="573"/>
              </a:spcAft>
              <a:buClr>
                <a:srgbClr val="000000"/>
              </a:buClr>
              <a:buFont typeface="Arial"/>
              <a:buAutoNum type="alphaUcPeriod" startAt="3"/>
            </a:pPr>
            <a:r>
              <a:rPr lang="fr-FR" sz="6000" b="1" strike="noStrike" spc="-1">
                <a:solidFill>
                  <a:srgbClr val="000000"/>
                </a:solidFill>
                <a:latin typeface="Marianne"/>
                <a:ea typeface="DejaVu Sans"/>
              </a:rPr>
              <a:t> Un outil numérique dépassé : AGRIPPA</a:t>
            </a:r>
            <a:endParaRPr lang="fr-FR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Rectangle 3"/>
          <p:cNvSpPr/>
          <p:nvPr/>
        </p:nvSpPr>
        <p:spPr>
          <a:xfrm>
            <a:off x="1575360" y="6810120"/>
            <a:ext cx="21017880" cy="502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685800" indent="-6858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5400" b="0" strike="noStrike" spc="-1">
                <a:solidFill>
                  <a:srgbClr val="000000"/>
                </a:solidFill>
                <a:latin typeface="Marianne"/>
                <a:ea typeface="DejaVu Sans"/>
              </a:rPr>
              <a:t>Une application de plus de 10 ans</a:t>
            </a:r>
            <a:endParaRPr lang="fr-FR" sz="54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5400" b="0" strike="noStrike" spc="-1">
                <a:solidFill>
                  <a:srgbClr val="000000"/>
                </a:solidFill>
                <a:latin typeface="Marianne"/>
                <a:ea typeface="DejaVu Sans"/>
              </a:rPr>
              <a:t>Faible fiabilité des données (caractéristiques des armes, régime de détention, traçabilité des armes, suivi des détenteurs...</a:t>
            </a:r>
            <a:endParaRPr lang="fr-FR" sz="54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5400" b="0" strike="noStrike" spc="-1">
                <a:solidFill>
                  <a:srgbClr val="000000"/>
                </a:solidFill>
                <a:latin typeface="Marianne"/>
                <a:ea typeface="DejaVu Sans"/>
              </a:rPr>
              <a:t>Uniquement accessible par les services de l’État </a:t>
            </a:r>
            <a:endParaRPr lang="fr-FR" sz="5400" b="0" strike="noStrike" spc="-1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5400" b="0" strike="noStrike" spc="-1">
                <a:solidFill>
                  <a:srgbClr val="000000"/>
                </a:solidFill>
                <a:latin typeface="Marianne"/>
                <a:ea typeface="DejaVu Sans"/>
              </a:rPr>
              <a:t>Outil non adapté aux modifications réglementaires</a:t>
            </a:r>
            <a:endParaRPr lang="fr-FR" sz="5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rouper"/>
          <p:cNvGrpSpPr/>
          <p:nvPr/>
        </p:nvGrpSpPr>
        <p:grpSpPr>
          <a:xfrm>
            <a:off x="604440" y="901800"/>
            <a:ext cx="3768480" cy="2695680"/>
            <a:chOff x="604440" y="901800"/>
            <a:chExt cx="3768480" cy="2695680"/>
          </a:xfrm>
        </p:grpSpPr>
        <p:sp>
          <p:nvSpPr>
            <p:cNvPr id="198" name="Rectangle"/>
            <p:cNvSpPr/>
            <p:nvPr/>
          </p:nvSpPr>
          <p:spPr>
            <a:xfrm>
              <a:off x="636480" y="906480"/>
              <a:ext cx="930600" cy="33264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199" name="MIN_Inte╠ürieur_Outre-mer_secrétariat-depsa_CMJN.pdf" descr="MIN_Inte╠ürieur_Outre-mer_secrétariat-depsa_CMJN.pdf"/>
            <p:cNvPicPr/>
            <p:nvPr/>
          </p:nvPicPr>
          <p:blipFill>
            <a:blip r:embed="rId2"/>
            <a:stretch/>
          </p:blipFill>
          <p:spPr>
            <a:xfrm>
              <a:off x="604440" y="901800"/>
              <a:ext cx="3768480" cy="2695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200" name="Service Central des Armes et Explosifs"/>
          <p:cNvSpPr/>
          <p:nvPr/>
        </p:nvSpPr>
        <p:spPr>
          <a:xfrm>
            <a:off x="16750800" y="683280"/>
            <a:ext cx="836820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0" strike="noStrike" spc="-1">
                <a:solidFill>
                  <a:srgbClr val="000000"/>
                </a:solidFill>
                <a:latin typeface="Marianne"/>
                <a:ea typeface="Marianne"/>
              </a:rPr>
              <a:t>Service Central des Armes et Explosifs 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ZoneTexte 1"/>
          <p:cNvSpPr/>
          <p:nvPr/>
        </p:nvSpPr>
        <p:spPr>
          <a:xfrm>
            <a:off x="2173680" y="6583680"/>
            <a:ext cx="21017880" cy="338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600" b="1" strike="noStrike" spc="-1">
                <a:solidFill>
                  <a:srgbClr val="C00000"/>
                </a:solidFill>
                <a:latin typeface="Marianne"/>
                <a:ea typeface="DejaVu Sans"/>
              </a:rPr>
              <a:t>2</a:t>
            </a:r>
            <a:endParaRPr lang="fr-FR" sz="9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6000" b="1" strike="noStrike" spc="-1">
                <a:solidFill>
                  <a:srgbClr val="002060"/>
                </a:solidFill>
                <a:latin typeface="Marianne"/>
                <a:ea typeface="DejaVu Sans"/>
              </a:rPr>
              <a:t>L’écosystème numérique d’encadrement et de contrôle des armes</a:t>
            </a:r>
            <a:endParaRPr lang="fr-FR" sz="6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2" name="Diagramme 3D circulaire"/>
          <p:cNvGraphicFramePr/>
          <p:nvPr/>
        </p:nvGraphicFramePr>
        <p:xfrm>
          <a:off x="12663000" y="1035360"/>
          <a:ext cx="11061360" cy="11457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3" name="Grouper" descr="Grouper"/>
          <p:cNvPicPr/>
          <p:nvPr/>
        </p:nvPicPr>
        <p:blipFill>
          <a:blip r:embed="rId3"/>
          <a:stretch/>
        </p:blipFill>
        <p:spPr>
          <a:xfrm>
            <a:off x="20095200" y="4085280"/>
            <a:ext cx="3243240" cy="3243240"/>
          </a:xfrm>
          <a:prstGeom prst="rect">
            <a:avLst/>
          </a:prstGeom>
          <a:ln w="12700">
            <a:noFill/>
          </a:ln>
        </p:spPr>
      </p:pic>
      <p:grpSp>
        <p:nvGrpSpPr>
          <p:cNvPr id="204" name="Grouper"/>
          <p:cNvGrpSpPr/>
          <p:nvPr/>
        </p:nvGrpSpPr>
        <p:grpSpPr>
          <a:xfrm>
            <a:off x="605160" y="902160"/>
            <a:ext cx="3767040" cy="2694600"/>
            <a:chOff x="605160" y="902160"/>
            <a:chExt cx="3767040" cy="2694600"/>
          </a:xfrm>
        </p:grpSpPr>
        <p:sp>
          <p:nvSpPr>
            <p:cNvPr id="205" name="Rectangle"/>
            <p:cNvSpPr/>
            <p:nvPr/>
          </p:nvSpPr>
          <p:spPr>
            <a:xfrm>
              <a:off x="637200" y="906840"/>
              <a:ext cx="929520" cy="33120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206" name="MIN_Inte╠ürieur_Outre-mer_secrétariat-depsa_CMJN.pdf" descr="MIN_Inte╠ürieur_Outre-mer_secrétariat-depsa_CMJN.pdf"/>
            <p:cNvPicPr/>
            <p:nvPr/>
          </p:nvPicPr>
          <p:blipFill>
            <a:blip r:embed="rId4"/>
            <a:stretch/>
          </p:blipFill>
          <p:spPr>
            <a:xfrm>
              <a:off x="605160" y="902160"/>
              <a:ext cx="3767040" cy="2694600"/>
            </a:xfrm>
            <a:prstGeom prst="rect">
              <a:avLst/>
            </a:prstGeom>
            <a:ln w="12700">
              <a:noFill/>
            </a:ln>
          </p:spPr>
        </p:pic>
      </p:grpSp>
      <p:pic>
        <p:nvPicPr>
          <p:cNvPr id="207" name="Grouper" descr="Grouper"/>
          <p:cNvPicPr/>
          <p:nvPr/>
        </p:nvPicPr>
        <p:blipFill>
          <a:blip r:embed="rId5"/>
          <a:stretch/>
        </p:blipFill>
        <p:spPr>
          <a:xfrm>
            <a:off x="13629960" y="5711760"/>
            <a:ext cx="2282400" cy="2282400"/>
          </a:xfrm>
          <a:prstGeom prst="rect">
            <a:avLst/>
          </a:prstGeom>
          <a:ln w="12700">
            <a:noFill/>
          </a:ln>
        </p:spPr>
      </p:pic>
      <p:grpSp>
        <p:nvGrpSpPr>
          <p:cNvPr id="208" name="Grouper"/>
          <p:cNvGrpSpPr/>
          <p:nvPr/>
        </p:nvGrpSpPr>
        <p:grpSpPr>
          <a:xfrm>
            <a:off x="15337440" y="8628840"/>
            <a:ext cx="1824480" cy="1818000"/>
            <a:chOff x="15337440" y="8628840"/>
            <a:chExt cx="1824480" cy="1818000"/>
          </a:xfrm>
        </p:grpSpPr>
        <p:sp>
          <p:nvSpPr>
            <p:cNvPr id="209" name="Carré"/>
            <p:cNvSpPr/>
            <p:nvPr/>
          </p:nvSpPr>
          <p:spPr>
            <a:xfrm>
              <a:off x="15356880" y="8647200"/>
              <a:ext cx="1785960" cy="178128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210" name="Logo 8.png" descr="Logo 8.png"/>
            <p:cNvPicPr/>
            <p:nvPr/>
          </p:nvPicPr>
          <p:blipFill>
            <a:blip r:embed="rId6"/>
            <a:stretch/>
          </p:blipFill>
          <p:spPr>
            <a:xfrm>
              <a:off x="15337440" y="8628840"/>
              <a:ext cx="1824480" cy="181800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211" name="Grouper"/>
          <p:cNvGrpSpPr/>
          <p:nvPr/>
        </p:nvGrpSpPr>
        <p:grpSpPr>
          <a:xfrm>
            <a:off x="16260480" y="2254320"/>
            <a:ext cx="2822760" cy="2822760"/>
            <a:chOff x="16260480" y="2254320"/>
            <a:chExt cx="2822760" cy="2822760"/>
          </a:xfrm>
        </p:grpSpPr>
        <p:sp>
          <p:nvSpPr>
            <p:cNvPr id="212" name="Cercle"/>
            <p:cNvSpPr/>
            <p:nvPr/>
          </p:nvSpPr>
          <p:spPr>
            <a:xfrm>
              <a:off x="16260480" y="2254320"/>
              <a:ext cx="2822760" cy="2822760"/>
            </a:xfrm>
            <a:prstGeom prst="ellipse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213" name="Image" descr="Image"/>
            <p:cNvPicPr/>
            <p:nvPr/>
          </p:nvPicPr>
          <p:blipFill>
            <a:blip r:embed="rId7"/>
            <a:stretch/>
          </p:blipFill>
          <p:spPr>
            <a:xfrm>
              <a:off x="16260480" y="2254320"/>
              <a:ext cx="2822760" cy="282276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751680" y="5285160"/>
            <a:ext cx="10570320" cy="476100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5500" b="0" strike="noStrike" spc="-1">
                <a:solidFill>
                  <a:srgbClr val="000000"/>
                </a:solidFill>
                <a:latin typeface="Marianne"/>
                <a:ea typeface="Marianne"/>
              </a:rPr>
              <a:t>L’écosystème numérique d’encadrement et de contrôle des armes et explosifs</a:t>
            </a:r>
            <a:endParaRPr lang="fr-FR" sz="55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5" name="Logo SCAE- cmjn.ai" descr="Logo SCAE- cmjn.ai"/>
          <p:cNvPicPr/>
          <p:nvPr/>
        </p:nvPicPr>
        <p:blipFill>
          <a:blip r:embed="rId8"/>
          <a:stretch/>
        </p:blipFill>
        <p:spPr>
          <a:xfrm>
            <a:off x="4762080" y="838080"/>
            <a:ext cx="2968200" cy="2822760"/>
          </a:xfrm>
          <a:prstGeom prst="rect">
            <a:avLst/>
          </a:prstGeom>
          <a:ln w="12700">
            <a:noFill/>
          </a:ln>
        </p:spPr>
      </p:pic>
      <p:pic>
        <p:nvPicPr>
          <p:cNvPr id="216" name="Image 2" descr="Une image contenant logo, Police, Graphique, symbole&#10;&#10;Description générée automatiquement"/>
          <p:cNvPicPr/>
          <p:nvPr/>
        </p:nvPicPr>
        <p:blipFill>
          <a:blip r:embed="rId9"/>
          <a:srcRect t="34319" b="34836"/>
          <a:stretch/>
        </p:blipFill>
        <p:spPr>
          <a:xfrm>
            <a:off x="18872280" y="9016920"/>
            <a:ext cx="2436120" cy="741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5194</TotalTime>
  <Words>1527</Words>
  <Application>Microsoft Office PowerPoint</Application>
  <PresentationFormat>Personnalisé</PresentationFormat>
  <Paragraphs>231</Paragraphs>
  <Slides>35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35</vt:i4>
      </vt:variant>
    </vt:vector>
  </HeadingPairs>
  <TitlesOfParts>
    <vt:vector size="50" baseType="lpstr">
      <vt:lpstr>Arial</vt:lpstr>
      <vt:lpstr>DejaVu Sans</vt:lpstr>
      <vt:lpstr>Helvetica Neue</vt:lpstr>
      <vt:lpstr>Helvetica Neue Light</vt:lpstr>
      <vt:lpstr>Helvetica Neue Medium</vt:lpstr>
      <vt:lpstr>Marianne</vt:lpstr>
      <vt:lpstr>Marianne Light</vt:lpstr>
      <vt:lpstr>Marianne Medium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Système d’information sur les armes  Ouverture aux tireurs sportifs  PARTIE I  Les évolutions réglementaires</vt:lpstr>
      <vt:lpstr>Présentation PowerPoint</vt:lpstr>
      <vt:lpstr>Présentation PowerPoint</vt:lpstr>
      <vt:lpstr>Un mode de gestion obsolète</vt:lpstr>
      <vt:lpstr>Présentation PowerPoint</vt:lpstr>
      <vt:lpstr>Présentation PowerPoint</vt:lpstr>
      <vt:lpstr>Présentation PowerPoint</vt:lpstr>
      <vt:lpstr>Présentation PowerPoint</vt:lpstr>
      <vt:lpstr>L’écosystème numérique d’encadrement et de contrôle des armes et explosifs</vt:lpstr>
      <vt:lpstr>Présentation PowerPoint</vt:lpstr>
      <vt:lpstr>SIA : un outil numérique au service des usagers</vt:lpstr>
      <vt:lpstr>Présentation PowerPoint</vt:lpstr>
      <vt:lpstr>Présentation PowerPoint</vt:lpstr>
      <vt:lpstr>Présentation PowerPoint</vt:lpstr>
      <vt:lpstr>Présentation PowerPoint</vt:lpstr>
      <vt:lpstr>Le système d’information sur les armes - SIA</vt:lpstr>
      <vt:lpstr>D. Calendrier d’ouverture du SIA</vt:lpstr>
      <vt:lpstr>Le rôle essentiel des armuriers</vt:lpstr>
      <vt:lpstr>Le rôle essentiel des armuriers</vt:lpstr>
      <vt:lpstr>Le rôle essentiel des fédérations</vt:lpstr>
      <vt:lpstr>Les différents types de comptes SIA</vt:lpstr>
      <vt:lpstr>F. Les différents types de comptes SIA</vt:lpstr>
      <vt:lpstr>F. Les différents types de comptes SIA</vt:lpstr>
      <vt:lpstr>F. Les différents types de comptes SIA</vt:lpstr>
      <vt:lpstr>F. Les différents types de comptes SIA</vt:lpstr>
      <vt:lpstr>Présentation PowerPoint</vt:lpstr>
      <vt:lpstr>1/ Une autorisation unique</vt:lpstr>
      <vt:lpstr>Les évolutions réglementaires associées à l’ouverture du SIA aux tireurs sportifs</vt:lpstr>
      <vt:lpstr>Les évolutions réglementaires associées à l’ouverture du SIA aux tireurs sportifs</vt:lpstr>
      <vt:lpstr>2 / La simplification des quotas</vt:lpstr>
      <vt:lpstr>Les évolutions réglementaires associées à l’ouverture du SIA aux tireurs sportifs</vt:lpstr>
      <vt:lpstr>Les évolutions réglementaires associées à l’ouverture du SIA aux tireurs sportifs</vt:lpstr>
      <vt:lpstr>Les évolutions réglementaires associées à l’ouverture du SIA aux tireurs sportifs</vt:lpstr>
      <vt:lpstr>Les évolutions réglementaires associées à l’ouverture du SIA aux tireurs sportifs</vt:lpstr>
      <vt:lpstr>Les évolutions réglementaires associées à l’ouverture du SIA aux tireurs sportifs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Déplacements en régions  dans le cadre de l’ouverture du SIA aux tireurs</dc:title>
  <dc:subject/>
  <dc:creator>UGUET Fanny</dc:creator>
  <dc:description/>
  <cp:lastModifiedBy>CLOITRE Blandine</cp:lastModifiedBy>
  <cp:revision>144</cp:revision>
  <dcterms:modified xsi:type="dcterms:W3CDTF">2024-02-16T16:35:01Z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r8>7</vt:r8>
  </property>
  <property fmtid="{D5CDD505-2E9C-101B-9397-08002B2CF9AE}" pid="3" name="Notes">
    <vt:r8>2</vt:r8>
  </property>
  <property fmtid="{D5CDD505-2E9C-101B-9397-08002B2CF9AE}" pid="4" name="PresentationFormat">
    <vt:lpwstr>Personnalisé</vt:lpwstr>
  </property>
  <property fmtid="{D5CDD505-2E9C-101B-9397-08002B2CF9AE}" pid="5" name="Slides">
    <vt:r8>84</vt:r8>
  </property>
</Properties>
</file>